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8" r:id="rId4"/>
    <p:sldMasterId id="2147483685" r:id="rId5"/>
    <p:sldMasterId id="2147483702" r:id="rId6"/>
    <p:sldMasterId id="2147483719" r:id="rId7"/>
    <p:sldMasterId id="2147483736" r:id="rId8"/>
    <p:sldMasterId id="2147483753" r:id="rId9"/>
    <p:sldMasterId id="2147483770" r:id="rId10"/>
    <p:sldMasterId id="2147483787" r:id="rId11"/>
    <p:sldMasterId id="2147483804" r:id="rId12"/>
  </p:sldMasterIdLst>
  <p:notesMasterIdLst>
    <p:notesMasterId r:id="rId14"/>
  </p:notesMasterIdLst>
  <p:handoutMasterIdLst>
    <p:handoutMasterId r:id="rId25"/>
  </p:handoutMasterIdLst>
  <p:sldIdLst>
    <p:sldId id="259" r:id="rId13"/>
    <p:sldId id="1754" r:id="rId15"/>
    <p:sldId id="1779" r:id="rId16"/>
    <p:sldId id="1772" r:id="rId17"/>
    <p:sldId id="1782" r:id="rId18"/>
    <p:sldId id="1776" r:id="rId19"/>
    <p:sldId id="1777" r:id="rId20"/>
    <p:sldId id="1780" r:id="rId21"/>
    <p:sldId id="1778" r:id="rId22"/>
    <p:sldId id="1761" r:id="rId23"/>
    <p:sldId id="1775" r:id="rId24"/>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 id="1754"/>
            <p14:sldId id="1779"/>
            <p14:sldId id="1772"/>
            <p14:sldId id="1782"/>
            <p14:sldId id="1777"/>
            <p14:sldId id="1780"/>
            <p14:sldId id="1778"/>
            <p14:sldId id="1761"/>
            <p14:sldId id="1776"/>
          </p14:sldIdLst>
        </p14:section>
        <p14:section name="目录与章节过渡" id="{847108E3-22F3-4CD9-A82A-834291DC17F4}">
          <p14:sldIdLst>
            <p14:sldId id="1775"/>
          </p14:sldIdLst>
        </p14:section>
        <p14:section name="内容页" id="{EB11151C-0E14-47B0-8218-1431BF894351}">
          <p14:sldIdLst/>
        </p14:section>
        <p14:section name="封底" id="{843E591D-6EE2-4691-951C-C0C689F22170}">
          <p14:sldIdLst/>
        </p14:section>
        <p14:section name="配色与字体" id="{3D97B63B-D70E-4F27-8A27-3FF98FBB7258}">
          <p14:sldIdLst/>
        </p14:section>
        <p14:section name="图标" id="{256EF24B-5FA9-4838-AFAB-30B46CBE188B}">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840"/>
        <p:guide orient="horz" pos="980"/>
        <p:guide orient="horz" pos="1348"/>
        <p:guide orient="horz" pos="3085"/>
        <p:guide pos="2124"/>
        <p:guide pos="4142"/>
        <p:guide pos="6057"/>
        <p:guide pos="5239"/>
        <p:guide pos="2371"/>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9" Type="http://schemas.openxmlformats.org/officeDocument/2006/relationships/tags" Target="tags/tag4.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11.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notesMaster" Target="notesMasters/notesMaster1.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我叫郭志，来自软件学院软件工程专业，硕士二年级，我的导师是并行与分布式系统研究所的糜泽羽老师，我的研究方向是操作系统与系统虚拟化。</a:t>
            </a:r>
            <a:endParaRPr lang="zh-CN" altLang="en-US"/>
          </a:p>
          <a:p>
            <a:r>
              <a:rPr lang="zh-CN" altLang="en-US"/>
              <a:t>在这一学年，我</a:t>
            </a:r>
            <a:r>
              <a:rPr lang="zh-CN" altLang="en-US"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在计算机安全领域顶级期刊</a:t>
            </a:r>
            <a:r>
              <a:rPr lang="en-US" altLang="zh-CN"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TDSC</a:t>
            </a:r>
            <a:r>
              <a:rPr lang="zh-CN" altLang="en-US"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上了发表论文。</a:t>
            </a:r>
            <a:endParaRPr lang="zh-CN" altLang="en-US"/>
          </a:p>
          <a:p>
            <a:r>
              <a:rPr lang="zh-CN" altLang="en-US"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我曾获得上海交通大学优秀毕业生荣誉，现担任班级团支书。</a:t>
            </a:r>
            <a:endParaRPr lang="zh-CN" altLang="en-US"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a:p>
            <a:endParaRPr lang="zh-CN" altLang="en-US"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nSpc>
                <a:spcPct val="130000"/>
              </a:lnSpc>
            </a:pP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我们的工作需要分析操作系统是否将内核地址在正常数据流中泄漏了出来</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sym typeface="+mn-ea"/>
              </a:rPr>
              <a:t>,  </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面临两个难题：</a:t>
            </a:r>
            <a:endParaRPr lang="zh-CN" altLang="en-US"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indent="0">
              <a:lnSpc>
                <a:spcPct val="130000"/>
              </a:lnSpc>
              <a:buFont typeface="Arial" panose="020B0604020202090204" pitchFamily="34" charset="0"/>
              <a:buNone/>
            </a:pPr>
            <a:r>
              <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第一个难题</a:t>
            </a:r>
            <a:r>
              <a:rPr lang="en-US" altLang="zh-CN"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a:t>
            </a:r>
            <a:r>
              <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如何精确判断一个指针是内核指针</a:t>
            </a:r>
            <a:endPar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endParaRPr>
          </a:p>
          <a:p>
            <a:pPr indent="0">
              <a:lnSpc>
                <a:spcPct val="130000"/>
              </a:lnSpc>
              <a:buFont typeface="Arial" panose="020B0604020202090204" pitchFamily="34" charset="0"/>
              <a:buNone/>
            </a:pPr>
            <a:r>
              <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对于这个问题，我发现</a:t>
            </a:r>
            <a:r>
              <a:rPr lang="en-US" altLang="zh-CN"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intel</a:t>
            </a:r>
            <a:r>
              <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处理器的</a:t>
            </a:r>
            <a:r>
              <a:rPr lang="en-US" altLang="zh-CN"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SMAP</a:t>
            </a:r>
            <a:r>
              <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指令会避免操作系统在内核模式下对用户态指针进行解引用</a:t>
            </a:r>
            <a:r>
              <a:rPr lang="en-US" altLang="zh-CN"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 </a:t>
            </a:r>
            <a:r>
              <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从而帮助精准识别内核指针。这成为了我们工作的一个创新点。</a:t>
            </a:r>
            <a:endPar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endParaRPr>
          </a:p>
          <a:p>
            <a:pPr marL="342900" indent="-342900">
              <a:lnSpc>
                <a:spcPct val="130000"/>
              </a:lnSpc>
              <a:buFont typeface="Arial" panose="020B0604020202090204" pitchFamily="34" charset="0"/>
              <a:buChar char="•"/>
            </a:pPr>
            <a:endPar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endParaRPr>
          </a:p>
          <a:p>
            <a:pPr marL="342900" indent="-342900">
              <a:lnSpc>
                <a:spcPct val="130000"/>
              </a:lnSpc>
              <a:buFont typeface="Arial" panose="020B0604020202090204" pitchFamily="34" charset="0"/>
              <a:buChar char="•"/>
            </a:pPr>
            <a:endPar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nSpc>
                <a:spcPct val="130000"/>
              </a:lnSpc>
            </a:pPr>
            <a:r>
              <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rPr>
              <a:t>第二个难题</a:t>
            </a:r>
            <a:r>
              <a:rPr lang="en-US" altLang="zh-CN"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rPr>
              <a:t>: </a:t>
            </a:r>
            <a:r>
              <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操作系统源代码编译出来的</a:t>
            </a:r>
            <a:r>
              <a:rPr lang="en-US" altLang="zh-CN"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IR</a:t>
            </a:r>
            <a:r>
              <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树非常庞大，如何降低分析的时间消耗与资源消耗</a:t>
            </a:r>
            <a:r>
              <a:rPr lang="en-US" altLang="zh-CN"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a:t>
            </a:r>
            <a:endPar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endParaRPr>
          </a:p>
          <a:p>
            <a:pPr indent="0">
              <a:lnSpc>
                <a:spcPct val="130000"/>
              </a:lnSpc>
              <a:buFont typeface="Arial" panose="020B0604020202090204" pitchFamily="34" charset="0"/>
              <a:buNone/>
            </a:pPr>
            <a:r>
              <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sym typeface="+mn-ea"/>
              </a:rPr>
              <a:t>对此，</a:t>
            </a:r>
            <a:r>
              <a:rPr lang="zh-CN" altLang="en-US" dirty="0">
                <a:latin typeface="方正清刻本悦宋简体" panose="02000000000000000000" charset="-122"/>
                <a:ea typeface="方正清刻本悦宋简体" panose="02000000000000000000" charset="-122"/>
                <a:cs typeface="方正博雅刊宋简体" panose="02000000000000000000" charset="-122"/>
                <a:sym typeface="+mn-ea"/>
              </a:rPr>
              <a:t>我提出了两轮分析的模式，先分析子模块代码，对完成分析的子模块删除无关的代码，再链接后进行第二轮分析，相比直接一轮分析所有代码性能大幅度提升。成为相比同类工作的一个巨大进步。</a:t>
            </a:r>
            <a:endPar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endParaRPr>
          </a:p>
          <a:p>
            <a:pPr marL="342900" indent="-342900">
              <a:lnSpc>
                <a:spcPct val="130000"/>
              </a:lnSpc>
              <a:buFont typeface="Arial" panose="020B0604020202090204" pitchFamily="34" charset="0"/>
              <a:buChar char="•"/>
            </a:pPr>
            <a:endParaRPr lang="zh-CN" altLang="en-US" dirty="0">
              <a:solidFill>
                <a:schemeClr val="tx1">
                  <a:lumMod val="75000"/>
                  <a:lumOff val="25000"/>
                </a:schemeClr>
              </a:solidFill>
              <a:latin typeface="方正博雅刊宋简体" panose="02000000000000000000" charset="-122"/>
              <a:ea typeface="方正博雅刊宋简体" panose="02000000000000000000" charset="-122"/>
              <a:cs typeface="方正博雅刊宋简体" panose="02000000000000000000"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nSpc>
                <a:spcPct val="130000"/>
              </a:lnSpc>
            </a:pP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这项工作取得了开源社区与学术论文两个维度的成果，在社区方面：</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endParaRPr>
          </a:p>
          <a:p>
            <a:pPr>
              <a:lnSpc>
                <a:spcPct val="130000"/>
              </a:lnSpc>
            </a:pP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我们实现的系统在各种版本的内核中找出了数百个漏洞，包括</a:t>
            </a:r>
            <a:r>
              <a:rPr lang="zh-CN" altLang="en-US"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Linux</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主线内核中的</a:t>
            </a:r>
            <a:r>
              <a:rPr lang="zh-CN" altLang="en-US"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20</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个漏洞。</a:t>
            </a:r>
            <a:endParaRPr lang="zh-CN" altLang="en-US"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我修复了这些漏洞并向</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sym typeface="+mn-ea"/>
              </a:rPr>
              <a:t>Linux</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社区提交补丁，</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sym typeface="+mn-ea"/>
              </a:rPr>
              <a:t>20</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个漏洞的</a:t>
            </a:r>
            <a:r>
              <a:rPr lang="zh-CN" altLang="en-US"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补丁都已合并进入</a:t>
            </a:r>
            <a:r>
              <a:rPr lang="en-US" altLang="zh-CN"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Linux</a:t>
            </a:r>
            <a:r>
              <a:rPr lang="zh-CN" altLang="en-US"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主线</a:t>
            </a:r>
            <a:r>
              <a:rPr lang="zh-CN" altLang="en-US"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zh-CN" altLang="en-US"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我也成为了一名</a:t>
            </a:r>
            <a:r>
              <a:rPr lang="en-US" altLang="zh-CN"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Linux Contributor</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，代码运行在上亿台</a:t>
            </a:r>
            <a:r>
              <a:rPr lang="en-US" altLang="zh-CN" dirty="0">
                <a:latin typeface="方正清刻本悦宋简体" panose="02000000000000000000" charset="-122"/>
                <a:ea typeface="方正清刻本悦宋简体" panose="02000000000000000000" charset="-122"/>
                <a:cs typeface="方正清刻本悦宋简体" panose="02000000000000000000" charset="-122"/>
                <a:sym typeface="+mn-ea"/>
              </a:rPr>
              <a:t>Linux</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sym typeface="+mn-ea"/>
              </a:rPr>
              <a:t>设备上。</a:t>
            </a:r>
            <a:endParaRPr lang="zh-CN" altLang="en-US"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nSpc>
                <a:spcPct val="130000"/>
              </a:lnSpc>
            </a:pPr>
            <a:r>
              <a:rPr lang="zh-CN" altLang="en-US">
                <a:latin typeface="方正清刻本悦宋简体" panose="02000000000000000000" charset="-122"/>
                <a:ea typeface="方正清刻本悦宋简体" panose="02000000000000000000" charset="-122"/>
                <a:cs typeface="方正清刻本悦宋简体" panose="02000000000000000000" charset="-122"/>
                <a:sym typeface="+mn-ea"/>
              </a:rPr>
              <a:t>在学术论文方面</a:t>
            </a:r>
            <a:r>
              <a:rPr lang="en-US" altLang="zh-CN">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zh-CN" altLang="en-US">
              <a:latin typeface="方正清刻本悦宋简体" panose="02000000000000000000" charset="-122"/>
              <a:ea typeface="方正清刻本悦宋简体" panose="02000000000000000000" charset="-122"/>
              <a:cs typeface="方正清刻本悦宋简体" panose="02000000000000000000" charset="-122"/>
              <a:sym typeface="+mn-ea"/>
            </a:endParaRPr>
          </a:p>
          <a:p>
            <a:pPr>
              <a:lnSpc>
                <a:spcPct val="130000"/>
              </a:lnSpc>
            </a:pPr>
            <a:r>
              <a:rPr lang="zh-CN" altLang="en-US">
                <a:latin typeface="方正清刻本悦宋简体" panose="02000000000000000000" charset="-122"/>
                <a:ea typeface="方正清刻本悦宋简体" panose="02000000000000000000" charset="-122"/>
                <a:cs typeface="方正清刻本悦宋简体" panose="02000000000000000000" charset="-122"/>
                <a:sym typeface="+mn-ea"/>
              </a:rPr>
              <a:t>这项工作经历了</a:t>
            </a:r>
            <a:r>
              <a:rPr lang="zh-CN" altLang="en-US">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一年</a:t>
            </a:r>
            <a:r>
              <a:rPr lang="zh-CN" altLang="en-US">
                <a:latin typeface="方正清刻本悦宋简体" panose="02000000000000000000" charset="-122"/>
                <a:ea typeface="方正清刻本悦宋简体" panose="02000000000000000000" charset="-122"/>
                <a:cs typeface="方正清刻本悦宋简体" panose="02000000000000000000" charset="-122"/>
                <a:sym typeface="+mn-ea"/>
              </a:rPr>
              <a:t>的时间，最终论文发表在计算机安全领域顶级期刊</a:t>
            </a:r>
            <a:r>
              <a:rPr lang="en-US" altLang="zh-CN">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IEEE</a:t>
            </a:r>
            <a:r>
              <a:rPr lang="en-US" altLang="zh-CN">
                <a:latin typeface="方正清刻本悦宋简体" panose="02000000000000000000" charset="-122"/>
                <a:ea typeface="方正清刻本悦宋简体" panose="02000000000000000000" charset="-122"/>
                <a:cs typeface="方正清刻本悦宋简体" panose="02000000000000000000" charset="-122"/>
                <a:sym typeface="+mn-ea"/>
              </a:rPr>
              <a:t> </a:t>
            </a:r>
            <a:r>
              <a:rPr lang="en-US" altLang="zh-CN">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TDSC</a:t>
            </a:r>
            <a:r>
              <a:rPr lang="zh-CN" altLang="en-US">
                <a:latin typeface="方正清刻本悦宋简体" panose="02000000000000000000" charset="-122"/>
                <a:ea typeface="方正清刻本悦宋简体" panose="02000000000000000000" charset="-122"/>
                <a:cs typeface="方正清刻本悦宋简体" panose="02000000000000000000" charset="-122"/>
                <a:sym typeface="+mn-ea"/>
              </a:rPr>
              <a:t>上。论文的三位审稿人都对这篇论文都给出了很高的评价（包括文章贡献充足，结果令人信服，相比其他工作有大幅提升等评价）。</a:t>
            </a:r>
            <a:endParaRPr lang="en-US" altLang="zh-CN">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1600"/>
              <a:t>在科研的同时，我也认真学习专业课程，并取得了不错的成绩。</a:t>
            </a:r>
            <a:endParaRPr lang="en-US" altLang="zh-CN"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在科研学习之外，我担任了班级团支书，参与学院研代会，参与学院迎新晚会筹备，担任学校暑期核酸检测志愿者，担任本科生操作系统课程助教。坚持做好每一个工作，提升自我，帮助他人。</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7" Type="http://schemas.openxmlformats.org/officeDocument/2006/relationships/theme" Target="../theme/theme10.xml"/><Relationship Id="rId16" Type="http://schemas.openxmlformats.org/officeDocument/2006/relationships/slideLayout" Target="../slideLayouts/slideLayout146.xml"/><Relationship Id="rId15" Type="http://schemas.openxmlformats.org/officeDocument/2006/relationships/slideLayout" Target="../slideLayouts/slideLayout145.xml"/><Relationship Id="rId14" Type="http://schemas.openxmlformats.org/officeDocument/2006/relationships/slideLayout" Target="../slideLayouts/slideLayout144.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55.xml"/><Relationship Id="rId8" Type="http://schemas.openxmlformats.org/officeDocument/2006/relationships/slideLayout" Target="../slideLayouts/slideLayout154.xml"/><Relationship Id="rId7" Type="http://schemas.openxmlformats.org/officeDocument/2006/relationships/slideLayout" Target="../slideLayouts/slideLayout153.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 Id="rId3" Type="http://schemas.openxmlformats.org/officeDocument/2006/relationships/slideLayout" Target="../slideLayouts/slideLayout149.xml"/><Relationship Id="rId2" Type="http://schemas.openxmlformats.org/officeDocument/2006/relationships/slideLayout" Target="../slideLayouts/slideLayout148.xml"/><Relationship Id="rId17" Type="http://schemas.openxmlformats.org/officeDocument/2006/relationships/theme" Target="../theme/theme11.xml"/><Relationship Id="rId16" Type="http://schemas.openxmlformats.org/officeDocument/2006/relationships/slideLayout" Target="../slideLayouts/slideLayout162.xml"/><Relationship Id="rId15" Type="http://schemas.openxmlformats.org/officeDocument/2006/relationships/slideLayout" Target="../slideLayouts/slideLayout161.xml"/><Relationship Id="rId14" Type="http://schemas.openxmlformats.org/officeDocument/2006/relationships/slideLayout" Target="../slideLayouts/slideLayout160.xml"/><Relationship Id="rId13" Type="http://schemas.openxmlformats.org/officeDocument/2006/relationships/slideLayout" Target="../slideLayouts/slideLayout159.xml"/><Relationship Id="rId12" Type="http://schemas.openxmlformats.org/officeDocument/2006/relationships/slideLayout" Target="../slideLayouts/slideLayout158.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 Type="http://schemas.openxmlformats.org/officeDocument/2006/relationships/slideLayout" Target="../slideLayouts/slideLayout14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7" Type="http://schemas.openxmlformats.org/officeDocument/2006/relationships/theme" Target="../theme/theme3.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7" Type="http://schemas.openxmlformats.org/officeDocument/2006/relationships/theme" Target="../theme/theme4.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7" Type="http://schemas.openxmlformats.org/officeDocument/2006/relationships/theme" Target="../theme/theme5.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7" Type="http://schemas.openxmlformats.org/officeDocument/2006/relationships/theme" Target="../theme/theme6.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7" Type="http://schemas.openxmlformats.org/officeDocument/2006/relationships/theme" Target="../theme/theme7.xml"/><Relationship Id="rId16" Type="http://schemas.openxmlformats.org/officeDocument/2006/relationships/slideLayout" Target="../slideLayouts/slideLayout98.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7" Type="http://schemas.openxmlformats.org/officeDocument/2006/relationships/theme" Target="../theme/theme8.xml"/><Relationship Id="rId16" Type="http://schemas.openxmlformats.org/officeDocument/2006/relationships/slideLayout" Target="../slideLayouts/slideLayout114.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3.xml"/><Relationship Id="rId8" Type="http://schemas.openxmlformats.org/officeDocument/2006/relationships/slideLayout" Target="../slideLayouts/slideLayout122.xml"/><Relationship Id="rId7" Type="http://schemas.openxmlformats.org/officeDocument/2006/relationships/slideLayout" Target="../slideLayouts/slideLayout121.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 Id="rId3" Type="http://schemas.openxmlformats.org/officeDocument/2006/relationships/slideLayout" Target="../slideLayouts/slideLayout117.xml"/><Relationship Id="rId2" Type="http://schemas.openxmlformats.org/officeDocument/2006/relationships/slideLayout" Target="../slideLayouts/slideLayout116.xml"/><Relationship Id="rId17" Type="http://schemas.openxmlformats.org/officeDocument/2006/relationships/theme" Target="../theme/theme9.xml"/><Relationship Id="rId16" Type="http://schemas.openxmlformats.org/officeDocument/2006/relationships/slideLayout" Target="../slideLayouts/slideLayout130.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8.xml"/><Relationship Id="rId2" Type="http://schemas.openxmlformats.org/officeDocument/2006/relationships/image" Target="../media/image14.png"/><Relationship Id="rId1" Type="http://schemas.openxmlformats.org/officeDocument/2006/relationships/image" Target="../media/image1.tiff"/></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4.xml"/><Relationship Id="rId2" Type="http://schemas.openxmlformats.org/officeDocument/2006/relationships/image" Target="../media/image16.png"/><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4.xml"/><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6.xml"/><Relationship Id="rId2" Type="http://schemas.openxmlformats.org/officeDocument/2006/relationships/image" Target="../media/image18.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6.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9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0.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08.xml"/><Relationship Id="rId7" Type="http://schemas.openxmlformats.org/officeDocument/2006/relationships/image" Target="../media/image33.png"/><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a:latin typeface="方正清刻本悦宋简体" panose="02000000000000000000" charset="-122"/>
                <a:ea typeface="方正清刻本悦宋简体" panose="02000000000000000000" charset="-122"/>
                <a:cs typeface="方正清刻本悦宋简体" panose="02000000000000000000" charset="-122"/>
              </a:rPr>
              <a:t>2022</a:t>
            </a:r>
            <a:r>
              <a:rPr lang="zh-CN" altLang="en-US" dirty="0">
                <a:latin typeface="方正清刻本悦宋简体" panose="02000000000000000000" charset="-122"/>
                <a:ea typeface="方正清刻本悦宋简体" panose="02000000000000000000" charset="-122"/>
                <a:cs typeface="方正清刻本悦宋简体" panose="02000000000000000000" charset="-122"/>
              </a:rPr>
              <a:t>年度国奖答辩</a:t>
            </a:r>
            <a:endParaRPr lang="zh-CN" altLang="en-US" dirty="0">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3" name="内容占位符 2"/>
          <p:cNvSpPr>
            <a:spLocks noGrp="1"/>
          </p:cNvSpPr>
          <p:nvPr>
            <p:ph sz="quarter" idx="10"/>
          </p:nvPr>
        </p:nvSpPr>
        <p:spPr>
          <a:xfrm>
            <a:off x="4644390" y="5232400"/>
            <a:ext cx="2903220" cy="502285"/>
          </a:xfrm>
        </p:spPr>
        <p:txBody>
          <a:bodyPr/>
          <a:lstStyle/>
          <a:p>
            <a:fld id="{045CE301-1C36-4793-AA14-14B8D1577BED}" type="datetime2">
              <a:rPr lang="zh-CN" altLang="en-US" smtClean="0">
                <a:latin typeface="方正清刻本悦宋简体" panose="02000000000000000000" charset="-122"/>
                <a:ea typeface="方正清刻本悦宋简体" panose="02000000000000000000" charset="-122"/>
              </a:rPr>
            </a:fld>
            <a:endParaRPr lang="zh-CN" altLang="en-US" dirty="0" smtClean="0">
              <a:latin typeface="方正清刻本悦宋简体" panose="02000000000000000000" charset="-122"/>
              <a:ea typeface="方正清刻本悦宋简体" panose="02000000000000000000" charset="-122"/>
            </a:endParaRPr>
          </a:p>
        </p:txBody>
      </p:sp>
      <p:sp>
        <p:nvSpPr>
          <p:cNvPr id="10" name="文本占位符 9"/>
          <p:cNvSpPr>
            <a:spLocks noGrp="1"/>
          </p:cNvSpPr>
          <p:nvPr>
            <p:ph type="body" sz="quarter" idx="11"/>
          </p:nvPr>
        </p:nvSpPr>
        <p:spPr>
          <a:xfrm>
            <a:off x="2056765" y="3580130"/>
            <a:ext cx="8054975" cy="1413510"/>
          </a:xfrm>
        </p:spPr>
        <p:txBody>
          <a:bodyPr/>
          <a:lstStyle/>
          <a:p>
            <a:r>
              <a:rPr lang="zh-CN" altLang="en-US"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郭志 </a:t>
            </a:r>
            <a:endParaRPr lang="zh-CN" altLang="en-US"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r>
              <a:rPr lang="zh-CN" altLang="en-US"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电子信息与电气工程学院软件学院 </a:t>
            </a:r>
            <a:endParaRPr lang="zh-CN" altLang="en-US"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r>
              <a:rPr lang="en-US" altLang="zh-CN"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IPADS</a:t>
            </a:r>
            <a:r>
              <a:rPr lang="zh-CN" altLang="en-US"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实验室 硕士二年级</a:t>
            </a:r>
            <a:endParaRPr lang="zh-CN" altLang="en-US"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834515" y="2790825"/>
            <a:ext cx="8473440" cy="417195"/>
          </a:xfrm>
        </p:spPr>
        <p:txBody>
          <a:bodyPr/>
          <a:lstStyle/>
          <a:p>
            <a:endParaRPr lang="zh-CN" altLang="en-US" sz="4000" dirty="0">
              <a:latin typeface="方正清刻本悦宋简体" panose="02000000000000000000" charset="-122"/>
              <a:ea typeface="方正清刻本悦宋简体" panose="02000000000000000000" charset="-122"/>
            </a:endParaRPr>
          </a:p>
          <a:p>
            <a:endParaRPr lang="zh-CN" altLang="en-US" sz="3200" dirty="0">
              <a:latin typeface="方正清刻本悦宋简体" panose="02000000000000000000" charset="-122"/>
              <a:ea typeface="方正清刻本悦宋简体" panose="02000000000000000000" charset="-122"/>
            </a:endParaRPr>
          </a:p>
          <a:p>
            <a:r>
              <a:rPr lang="zh-CN" altLang="en-US" sz="3200" dirty="0">
                <a:latin typeface="方正清刻本悦宋简体" panose="02000000000000000000" charset="-122"/>
                <a:ea typeface="方正清刻本悦宋简体" panose="02000000000000000000" charset="-122"/>
              </a:rPr>
              <a:t>志存高远，不懈攀登</a:t>
            </a:r>
            <a:endParaRPr lang="zh-CN" altLang="en-US" sz="3200" dirty="0">
              <a:latin typeface="方正清刻本悦宋简体" panose="02000000000000000000" charset="-122"/>
              <a:ea typeface="方正清刻本悦宋简体" panose="02000000000000000000" charset="-122"/>
            </a:endParaRPr>
          </a:p>
          <a:p>
            <a:r>
              <a:rPr lang="zh-CN" altLang="en-US" sz="3200" dirty="0">
                <a:latin typeface="方正清刻本悦宋简体" panose="02000000000000000000" charset="-122"/>
                <a:ea typeface="方正清刻本悦宋简体" panose="02000000000000000000" charset="-122"/>
              </a:rPr>
              <a:t>追求科学，勇担使命</a:t>
            </a:r>
            <a:endParaRPr lang="zh-CN" altLang="en-US" sz="3200" dirty="0">
              <a:latin typeface="方正清刻本悦宋简体" panose="02000000000000000000" charset="-122"/>
              <a:ea typeface="方正清刻本悦宋简体" panose="02000000000000000000" charset="-122"/>
            </a:endParaRPr>
          </a:p>
          <a:p>
            <a:r>
              <a:rPr lang="zh-CN" altLang="en-US" sz="3200" dirty="0">
                <a:latin typeface="方正清刻本悦宋简体" panose="02000000000000000000" charset="-122"/>
                <a:ea typeface="方正清刻本悦宋简体" panose="02000000000000000000" charset="-122"/>
              </a:rPr>
              <a:t>不负祖国重任的交大人</a:t>
            </a:r>
            <a:endParaRPr lang="zh-CN" altLang="en-US" sz="3600" dirty="0">
              <a:latin typeface="方正清刻本悦宋简体" panose="02000000000000000000" charset="-122"/>
              <a:ea typeface="方正清刻本悦宋简体" panose="02000000000000000000" charset="-122"/>
            </a:endParaRPr>
          </a:p>
          <a:p>
            <a:endParaRPr lang="en-US" altLang="zh-CN" sz="3600" dirty="0">
              <a:latin typeface="方正清刻本悦宋简体" panose="02000000000000000000" charset="-122"/>
              <a:ea typeface="方正清刻本悦宋简体" panose="020000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latin typeface="方正清刻本悦宋简体" panose="02000000000000000000" charset="-122"/>
                <a:ea typeface="方正清刻本悦宋简体" panose="02000000000000000000" charset="-122"/>
              </a:rPr>
              <a:t>总结</a:t>
            </a:r>
            <a:endParaRPr lang="zh-CN" altLang="en-US" dirty="0">
              <a:latin typeface="方正清刻本悦宋简体" panose="02000000000000000000" charset="-122"/>
              <a:ea typeface="方正清刻本悦宋简体" panose="02000000000000000000" charset="-122"/>
            </a:endParaRPr>
          </a:p>
        </p:txBody>
      </p:sp>
      <p:sp>
        <p:nvSpPr>
          <p:cNvPr id="3" name="文本占位符 2"/>
          <p:cNvSpPr>
            <a:spLocks noGrp="1"/>
          </p:cNvSpPr>
          <p:nvPr>
            <p:ph type="body" sz="quarter" idx="12"/>
          </p:nvPr>
        </p:nvSpPr>
        <p:spPr>
          <a:xfrm>
            <a:off x="318770" y="6463030"/>
            <a:ext cx="5206365" cy="394970"/>
          </a:xfrm>
        </p:spPr>
        <p:txBody>
          <a:bodyPr/>
          <a:lstStyle/>
          <a:p>
            <a:r>
              <a:rPr lang="zh-CN" altLang="en-US"/>
              <a:t>https://ieeexplore.ieee.org/document/9837461</a:t>
            </a:r>
            <a:endParaRPr lang="zh-CN" altLang="en-US"/>
          </a:p>
        </p:txBody>
      </p:sp>
      <p:sp>
        <p:nvSpPr>
          <p:cNvPr id="16" name="文本框 15"/>
          <p:cNvSpPr txBox="1"/>
          <p:nvPr/>
        </p:nvSpPr>
        <p:spPr>
          <a:xfrm>
            <a:off x="4130358" y="807720"/>
            <a:ext cx="4094480" cy="953135"/>
          </a:xfrm>
          <a:prstGeom prst="rect">
            <a:avLst/>
          </a:prstGeom>
          <a:noFill/>
        </p:spPr>
        <p:txBody>
          <a:bodyPr wrap="none" rtlCol="0">
            <a:spAutoFit/>
          </a:bodyPr>
          <a:lstStyle/>
          <a:p>
            <a:pPr algn="ctr"/>
            <a:r>
              <a:rPr lang="zh-CN" altLang="en-US" sz="2800" dirty="0">
                <a:latin typeface="方正清刻本悦宋简体" panose="02000000000000000000" charset="-122"/>
                <a:ea typeface="方正清刻本悦宋简体" panose="02000000000000000000" charset="-122"/>
                <a:cs typeface="方正清刻本悦宋简体" panose="02000000000000000000" charset="-122"/>
              </a:rPr>
              <a:t>评审年度内科研成果展示</a:t>
            </a:r>
            <a:endParaRPr lang="zh-CN" altLang="en-US" sz="2800" dirty="0">
              <a:latin typeface="方正清刻本悦宋简体" panose="02000000000000000000" charset="-122"/>
              <a:ea typeface="方正清刻本悦宋简体" panose="02000000000000000000" charset="-122"/>
              <a:cs typeface="方正清刻本悦宋简体" panose="02000000000000000000" charset="-122"/>
            </a:endParaRPr>
          </a:p>
          <a:p>
            <a:pPr algn="ctr"/>
            <a:r>
              <a:rPr lang="en-US" altLang="zh-CN" sz="2800" b="1" dirty="0">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rPr>
              <a:t>2021.09.01-2022.08.31</a:t>
            </a:r>
            <a:endParaRPr lang="en-US" altLang="zh-CN" sz="2800" b="1" dirty="0">
              <a:solidFill>
                <a:srgbClr val="C00000"/>
              </a:solidFill>
              <a:latin typeface="方正清刻本悦宋简体" panose="02000000000000000000" charset="-122"/>
              <a:ea typeface="方正清刻本悦宋简体" panose="02000000000000000000" charset="-122"/>
              <a:cs typeface="方正清刻本悦宋简体" panose="02000000000000000000" charset="-122"/>
            </a:endParaRPr>
          </a:p>
        </p:txBody>
      </p:sp>
      <p:graphicFrame>
        <p:nvGraphicFramePr>
          <p:cNvPr id="17" name="表格 16"/>
          <p:cNvGraphicFramePr/>
          <p:nvPr>
            <p:custDataLst>
              <p:tags r:id="rId1"/>
            </p:custDataLst>
          </p:nvPr>
        </p:nvGraphicFramePr>
        <p:xfrm>
          <a:off x="1296035" y="2212651"/>
          <a:ext cx="9601200" cy="2439035"/>
        </p:xfrm>
        <a:graphic>
          <a:graphicData uri="http://schemas.openxmlformats.org/drawingml/2006/table">
            <a:tbl>
              <a:tblPr firstRow="1" bandRow="1">
                <a:tableStyleId>{5C22544A-7EE6-4342-B048-85BDC9FD1C3A}</a:tableStyleId>
              </a:tblPr>
              <a:tblGrid>
                <a:gridCol w="3848735"/>
                <a:gridCol w="2038350"/>
                <a:gridCol w="2229485"/>
                <a:gridCol w="747395"/>
                <a:gridCol w="737235"/>
              </a:tblGrid>
              <a:tr h="355600">
                <a:tc>
                  <a:txBody>
                    <a:bodyPr/>
                    <a:lstStyle/>
                    <a:p>
                      <a:pPr indent="0" algn="ctr">
                        <a:buNone/>
                      </a:pPr>
                      <a:r>
                        <a:rPr lang="zh-CN"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论文题目</a:t>
                      </a:r>
                      <a:r>
                        <a:rPr 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/专利名称/竞赛名称</a:t>
                      </a:r>
                      <a:endParaRPr lang="en-US"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发表刊物</a:t>
                      </a: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1200" b="1"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会议名称</a:t>
                      </a: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1200" b="1"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专利号</a:t>
                      </a:r>
                      <a:endParaRPr lang="en-US"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论文等级</a:t>
                      </a:r>
                      <a:r>
                        <a:rPr 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/竞赛级别/</a:t>
                      </a:r>
                      <a:r>
                        <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专利类型</a:t>
                      </a:r>
                      <a:endParaRPr lang="zh-CN" altLang="en-US" sz="1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altLang="en-US" sz="1200" b="1">
                          <a:solidFill>
                            <a:srgbClr val="000000"/>
                          </a:solidFill>
                          <a:latin typeface="微软雅黑" panose="020B0503020204020204" pitchFamily="34" charset="-122"/>
                          <a:ea typeface="微软雅黑" panose="020B0503020204020204" pitchFamily="34" charset="-122"/>
                        </a:rPr>
                        <a:t>是否共一</a:t>
                      </a:r>
                      <a:endParaRPr lang="zh-CN" altLang="en-US" sz="12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200" b="1">
                          <a:solidFill>
                            <a:srgbClr val="000000"/>
                          </a:solidFill>
                          <a:latin typeface="微软雅黑" panose="020B0503020204020204" pitchFamily="34" charset="-122"/>
                          <a:ea typeface="微软雅黑" panose="020B0503020204020204" pitchFamily="34" charset="-122"/>
                        </a:rPr>
                        <a:t>作者排序</a:t>
                      </a:r>
                      <a:endParaRPr lang="zh-CN" sz="12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737235">
                <a:tc>
                  <a:txBody>
                    <a:bodyPr/>
                    <a:lstStyle/>
                    <a:p>
                      <a:pPr indent="0" algn="ctr">
                        <a:buNone/>
                      </a:pPr>
                      <a:r>
                        <a:rPr lang="en-US" altLang="en-US" sz="1400" b="0">
                          <a:solidFill>
                            <a:srgbClr val="000000"/>
                          </a:solidFill>
                          <a:latin typeface="SimSun" panose="02010600030101010101" pitchFamily="2" charset="-122"/>
                        </a:rPr>
                        <a:t>Hawkeye: Eliminating Kernel Address Leakage in Normal Data Flows</a:t>
                      </a:r>
                      <a:endParaRPr lang="en-US" altLang="en-US" sz="1400" b="0">
                        <a:solidFill>
                          <a:srgbClr val="000000"/>
                        </a:solidFill>
                        <a:latin typeface="SimSun"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400" b="0">
                          <a:solidFill>
                            <a:srgbClr val="000000"/>
                          </a:solidFill>
                          <a:latin typeface="SimSun" panose="02010600030101010101" pitchFamily="2" charset="-122"/>
                        </a:rPr>
                        <a:t>IEEE TDSC</a:t>
                      </a:r>
                      <a:endParaRPr lang="en-US" altLang="en-US" sz="1400" b="0">
                        <a:solidFill>
                          <a:srgbClr val="000000"/>
                        </a:solidFill>
                        <a:latin typeface="SimSun"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400" b="0">
                          <a:solidFill>
                            <a:srgbClr val="000000"/>
                          </a:solidFill>
                          <a:latin typeface="SimSun" panose="02010600030101010101" pitchFamily="2" charset="-122"/>
                        </a:rPr>
                        <a:t>CCF A</a:t>
                      </a:r>
                      <a:r>
                        <a:rPr lang="zh-CN" altLang="en-US" sz="1400" b="0">
                          <a:solidFill>
                            <a:srgbClr val="000000"/>
                          </a:solidFill>
                          <a:latin typeface="SimSun" panose="02010600030101010101" pitchFamily="2" charset="-122"/>
                        </a:rPr>
                        <a:t>类</a:t>
                      </a:r>
                      <a:endParaRPr lang="zh-CN" altLang="en-US" sz="1400" b="0">
                        <a:solidFill>
                          <a:srgbClr val="000000"/>
                        </a:solidFill>
                        <a:latin typeface="SimSun"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a:solidFill>
                            <a:srgbClr val="000000"/>
                          </a:solidFill>
                          <a:latin typeface="SimSun" panose="02010600030101010101" pitchFamily="2" charset="-122"/>
                        </a:rPr>
                        <a:t>否</a:t>
                      </a:r>
                      <a:endParaRPr lang="zh-CN" altLang="en-US" sz="1400" b="0">
                        <a:solidFill>
                          <a:srgbClr val="000000"/>
                        </a:solidFill>
                        <a:latin typeface="SimSun"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a:solidFill>
                            <a:srgbClr val="000000"/>
                          </a:solidFill>
                          <a:latin typeface="SimSun" panose="02010600030101010101" pitchFamily="2" charset="-122"/>
                        </a:rPr>
                        <a:t>二</a:t>
                      </a:r>
                      <a:endParaRPr lang="zh-CN" altLang="en-US" sz="1400" b="0">
                        <a:solidFill>
                          <a:srgbClr val="000000"/>
                        </a:solidFill>
                        <a:latin typeface="SimSun"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latin typeface="方正清刻本悦宋简体" panose="02000000000000000000" charset="-122"/>
                <a:ea typeface="方正清刻本悦宋简体" panose="02000000000000000000" charset="-122"/>
              </a:rPr>
              <a:t>基本介绍</a:t>
            </a:r>
            <a:endParaRPr lang="zh-CN" altLang="en-US" dirty="0">
              <a:latin typeface="方正清刻本悦宋简体" panose="02000000000000000000" charset="-122"/>
              <a:ea typeface="方正清刻本悦宋简体" panose="02000000000000000000" charset="-122"/>
            </a:endParaRPr>
          </a:p>
        </p:txBody>
      </p:sp>
      <p:sp>
        <p:nvSpPr>
          <p:cNvPr id="6" name="文本占位符 5"/>
          <p:cNvSpPr>
            <a:spLocks noGrp="1"/>
          </p:cNvSpPr>
          <p:nvPr>
            <p:ph type="body" sz="quarter" idx="12"/>
          </p:nvPr>
        </p:nvSpPr>
        <p:spPr>
          <a:xfrm>
            <a:off x="318770" y="6438900"/>
            <a:ext cx="7595870" cy="419100"/>
          </a:xfrm>
        </p:spPr>
        <p:txBody>
          <a:bodyPr/>
          <a:lstStyle/>
          <a:p>
            <a:r>
              <a:rPr lang="zh-CN" altLang="en-US"/>
              <a:t>https://ipads.se.sjtu.edu.cn/zh/pub/members/zhi_guo/</a:t>
            </a:r>
            <a:endParaRPr lang="zh-CN" altLang="en-US"/>
          </a:p>
        </p:txBody>
      </p:sp>
      <p:sp>
        <p:nvSpPr>
          <p:cNvPr id="3" name="文本框 2"/>
          <p:cNvSpPr txBox="1"/>
          <p:nvPr/>
        </p:nvSpPr>
        <p:spPr>
          <a:xfrm>
            <a:off x="4180840" y="946785"/>
            <a:ext cx="7595870" cy="4411980"/>
          </a:xfrm>
          <a:prstGeom prst="rect">
            <a:avLst/>
          </a:prstGeom>
          <a:noFill/>
        </p:spPr>
        <p:txBody>
          <a:bodyPr wrap="square" rtlCol="0">
            <a:spAutoFit/>
          </a:bodyPr>
          <a:lstStyle/>
          <a:p>
            <a:pPr>
              <a:lnSpc>
                <a:spcPct val="130000"/>
              </a:lnSpc>
            </a:pPr>
            <a:r>
              <a:rPr lang="zh-CN" altLang="en-US" sz="3200" dirty="0">
                <a:solidFill>
                  <a:schemeClr val="tx1"/>
                </a:solidFill>
                <a:latin typeface="方正清刻本悦宋简体" panose="02000000000000000000" charset="-122"/>
                <a:ea typeface="方正清刻本悦宋简体" panose="02000000000000000000" charset="-122"/>
              </a:rPr>
              <a:t>郭志</a:t>
            </a:r>
            <a:endParaRPr lang="zh-CN" altLang="en-US" sz="2400" dirty="0">
              <a:solidFill>
                <a:schemeClr val="tx1"/>
              </a:solidFill>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软件学院  软件工程专业 硕士二年级</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导师</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         </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并行与分布式系统研究所 糜泽羽老师</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研究方向</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 </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操作系统 </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 </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系统虚拟化</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研究品味</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 </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解决实际问题，做有影响力的工作</a:t>
            </a:r>
            <a:endParaRPr lang="zh-CN" altLang="en-US" sz="2400" dirty="0">
              <a:solidFill>
                <a:schemeClr val="tx1"/>
              </a:solidFill>
              <a:latin typeface="方正博雅刊宋简体" panose="02000000000000000000" charset="-122"/>
              <a:ea typeface="方正博雅刊宋简体" panose="02000000000000000000" charset="-122"/>
              <a:cs typeface="方正博雅刊宋简体" panose="02000000000000000000" charset="-122"/>
            </a:endParaRPr>
          </a:p>
          <a:p>
            <a:pPr>
              <a:lnSpc>
                <a:spcPct val="130000"/>
              </a:lnSpc>
            </a:pPr>
            <a:endParaRPr lang="zh-CN" altLang="en-US" sz="2400" dirty="0">
              <a:solidFill>
                <a:schemeClr val="tx1"/>
              </a:solidFill>
              <a:latin typeface="方正博雅刊宋简体" panose="02000000000000000000" charset="-122"/>
              <a:ea typeface="方正博雅刊宋简体" panose="02000000000000000000" charset="-122"/>
              <a:cs typeface="方正博雅刊宋简体" panose="02000000000000000000" charset="-122"/>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这一学年在计算机安全领域顶级期刊</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IEEE TDSC(CCF A</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类</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上发表论文（第二作者，一作为导师糜泽羽老师）。</a:t>
            </a:r>
            <a:endParaRPr lang="zh-CN" altLang="en-US" sz="2000"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endParaRPr lang="zh-CN" altLang="en-US" sz="2000"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曾获得上海交通大学优秀毕业生荣誉，现担任班级团支书。</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99" name="图片 7" descr="图片 7"/>
          <p:cNvPicPr>
            <a:picLocks noChangeAspect="1"/>
          </p:cNvPicPr>
          <p:nvPr/>
        </p:nvPicPr>
        <p:blipFill>
          <a:blip r:embed="rId1"/>
          <a:stretch>
            <a:fillRect/>
          </a:stretch>
        </p:blipFill>
        <p:spPr>
          <a:xfrm>
            <a:off x="1232318" y="4158183"/>
            <a:ext cx="2168125" cy="776870"/>
          </a:xfrm>
          <a:prstGeom prst="rect">
            <a:avLst/>
          </a:prstGeom>
          <a:ln w="12700">
            <a:miter lim="400000"/>
            <a:headEnd/>
            <a:tailEnd/>
          </a:ln>
        </p:spPr>
      </p:pic>
      <p:pic>
        <p:nvPicPr>
          <p:cNvPr id="2" name="图片 1"/>
          <p:cNvPicPr>
            <a:picLocks noChangeAspect="1"/>
          </p:cNvPicPr>
          <p:nvPr/>
        </p:nvPicPr>
        <p:blipFill>
          <a:blip r:embed="rId2"/>
          <a:stretch>
            <a:fillRect/>
          </a:stretch>
        </p:blipFill>
        <p:spPr>
          <a:xfrm>
            <a:off x="1075055" y="946785"/>
            <a:ext cx="2482215" cy="2482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latin typeface="方正清刻本悦宋简体" panose="02000000000000000000" charset="-122"/>
                <a:ea typeface="方正清刻本悦宋简体" panose="02000000000000000000" charset="-122"/>
              </a:rPr>
              <a:t>科研工作</a:t>
            </a:r>
            <a:r>
              <a:rPr lang="en-US" altLang="zh-CN" dirty="0">
                <a:latin typeface="方正清刻本悦宋简体" panose="02000000000000000000" charset="-122"/>
                <a:ea typeface="方正清刻本悦宋简体" panose="02000000000000000000" charset="-122"/>
              </a:rPr>
              <a:t>-</a:t>
            </a:r>
            <a:r>
              <a:rPr lang="zh-CN" altLang="en-US" dirty="0">
                <a:latin typeface="方正清刻本悦宋简体" panose="02000000000000000000" charset="-122"/>
                <a:ea typeface="方正清刻本悦宋简体" panose="02000000000000000000" charset="-122"/>
              </a:rPr>
              <a:t>介绍与问题背景</a:t>
            </a:r>
            <a:endParaRPr lang="zh-CN" altLang="en-US" dirty="0">
              <a:latin typeface="方正清刻本悦宋简体" panose="02000000000000000000" charset="-122"/>
              <a:ea typeface="方正清刻本悦宋简体" panose="02000000000000000000" charset="-122"/>
            </a:endParaRPr>
          </a:p>
        </p:txBody>
      </p:sp>
      <p:sp>
        <p:nvSpPr>
          <p:cNvPr id="6" name="文本占位符 5"/>
          <p:cNvSpPr>
            <a:spLocks noGrp="1"/>
          </p:cNvSpPr>
          <p:nvPr>
            <p:ph type="body" sz="quarter" idx="12"/>
          </p:nvPr>
        </p:nvSpPr>
        <p:spPr>
          <a:xfrm>
            <a:off x="318770" y="6438900"/>
            <a:ext cx="7595870" cy="419100"/>
          </a:xfrm>
        </p:spPr>
        <p:txBody>
          <a:bodyPr/>
          <a:lstStyle/>
          <a:p>
            <a:r>
              <a:rPr lang="zh-CN" altLang="en-US"/>
              <a:t>https://lwn.net/Articles/569635/       https://lwn.net/Articles/740249/</a:t>
            </a:r>
            <a:endParaRPr lang="zh-CN" altLang="en-US"/>
          </a:p>
        </p:txBody>
      </p:sp>
      <p:sp>
        <p:nvSpPr>
          <p:cNvPr id="3" name="文本框 2"/>
          <p:cNvSpPr txBox="1"/>
          <p:nvPr/>
        </p:nvSpPr>
        <p:spPr>
          <a:xfrm>
            <a:off x="1074420" y="1270000"/>
            <a:ext cx="5440680" cy="4171950"/>
          </a:xfrm>
          <a:prstGeom prst="rect">
            <a:avLst/>
          </a:prstGeom>
          <a:noFill/>
        </p:spPr>
        <p:txBody>
          <a:bodyPr wrap="square" rtlCol="0">
            <a:spAutoFit/>
          </a:bodyPr>
          <a:lstStyle/>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我的科研工作是我本科毕业就开始着手的一个工作，持续钻研了一年的时间，获得了</a:t>
            </a:r>
            <a:r>
              <a:rPr lang="zh-CN" altLang="en-US" sz="2000"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社区和论文</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两个维度的成果。</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问题背景</a:t>
            </a:r>
            <a:r>
              <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操作系统内核地址不被泄漏对于保持内核安全至关重要。以往研究主要防止内存安全漏洞嗅探内核地址。</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但我们注意到</a:t>
            </a:r>
            <a:r>
              <a:rPr lang="zh-CN" altLang="en-US" sz="2000"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在正常数据流中内核地址也有被泄露出来的风险</a:t>
            </a:r>
            <a:r>
              <a:rPr lang="zh-CN" altLang="en-US" sz="2000"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a:t>
            </a:r>
            <a:endParaRPr lang="zh-CN" altLang="en-US" sz="2000"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8" name="图片 7"/>
          <p:cNvPicPr>
            <a:picLocks noChangeAspect="1"/>
          </p:cNvPicPr>
          <p:nvPr/>
        </p:nvPicPr>
        <p:blipFill>
          <a:blip r:embed="rId1"/>
          <a:stretch>
            <a:fillRect/>
          </a:stretch>
        </p:blipFill>
        <p:spPr>
          <a:xfrm>
            <a:off x="7708900" y="934085"/>
            <a:ext cx="4109085" cy="2339975"/>
          </a:xfrm>
          <a:prstGeom prst="rect">
            <a:avLst/>
          </a:prstGeom>
        </p:spPr>
      </p:pic>
      <p:pic>
        <p:nvPicPr>
          <p:cNvPr id="11" name="图片 10"/>
          <p:cNvPicPr>
            <a:picLocks noChangeAspect="1"/>
          </p:cNvPicPr>
          <p:nvPr/>
        </p:nvPicPr>
        <p:blipFill>
          <a:blip r:embed="rId2"/>
          <a:stretch>
            <a:fillRect/>
          </a:stretch>
        </p:blipFill>
        <p:spPr>
          <a:xfrm>
            <a:off x="7592695" y="3566160"/>
            <a:ext cx="4342130" cy="18103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latin typeface="方正清刻本悦宋简体" panose="02000000000000000000" charset="-122"/>
                <a:ea typeface="方正清刻本悦宋简体" panose="02000000000000000000" charset="-122"/>
              </a:rPr>
              <a:t>科研工作</a:t>
            </a:r>
            <a:r>
              <a:rPr lang="en-US" altLang="zh-CN" dirty="0">
                <a:latin typeface="方正清刻本悦宋简体" panose="02000000000000000000" charset="-122"/>
                <a:ea typeface="方正清刻本悦宋简体" panose="02000000000000000000" charset="-122"/>
              </a:rPr>
              <a:t>-</a:t>
            </a:r>
            <a:r>
              <a:rPr lang="zh-CN" altLang="en-US" dirty="0">
                <a:latin typeface="方正清刻本悦宋简体" panose="02000000000000000000" charset="-122"/>
                <a:ea typeface="方正清刻本悦宋简体" panose="02000000000000000000" charset="-122"/>
              </a:rPr>
              <a:t>创新与实现</a:t>
            </a:r>
            <a:endParaRPr lang="zh-CN" altLang="en-US" dirty="0">
              <a:latin typeface="方正清刻本悦宋简体" panose="02000000000000000000" charset="-122"/>
              <a:ea typeface="方正清刻本悦宋简体" panose="02000000000000000000" charset="-122"/>
            </a:endParaRPr>
          </a:p>
        </p:txBody>
      </p:sp>
      <p:sp>
        <p:nvSpPr>
          <p:cNvPr id="6" name="文本占位符 5"/>
          <p:cNvSpPr>
            <a:spLocks noGrp="1"/>
          </p:cNvSpPr>
          <p:nvPr>
            <p:ph type="body" sz="quarter" idx="12"/>
          </p:nvPr>
        </p:nvSpPr>
        <p:spPr>
          <a:xfrm>
            <a:off x="318770" y="6438900"/>
            <a:ext cx="7595870" cy="419100"/>
          </a:xfrm>
        </p:spPr>
        <p:txBody>
          <a:bodyPr/>
          <a:lstStyle/>
          <a:p>
            <a:r>
              <a:rPr lang="zh-CN" altLang="en-US"/>
              <a:t>https://lwn.net/Articles/517475/</a:t>
            </a:r>
            <a:endParaRPr lang="zh-CN" altLang="en-US"/>
          </a:p>
        </p:txBody>
      </p:sp>
      <p:sp>
        <p:nvSpPr>
          <p:cNvPr id="3" name="文本框 2"/>
          <p:cNvSpPr txBox="1"/>
          <p:nvPr/>
        </p:nvSpPr>
        <p:spPr>
          <a:xfrm>
            <a:off x="1075055" y="1294130"/>
            <a:ext cx="10253980" cy="2171065"/>
          </a:xfrm>
          <a:prstGeom prst="rect">
            <a:avLst/>
          </a:prstGeom>
          <a:noFill/>
        </p:spPr>
        <p:txBody>
          <a:bodyPr wrap="square" rtlCol="0">
            <a:spAutoFit/>
          </a:bodyPr>
          <a:lstStyle/>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这个工作需要分析操作系统是否将内核地址在正常数据流中泄漏了出来</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  </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面临两个难题：</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indent="0">
              <a:lnSpc>
                <a:spcPct val="130000"/>
              </a:lnSpc>
              <a:buFont typeface="Arial" panose="020B0604020202090204" pitchFamily="34" charset="0"/>
              <a:buNone/>
            </a:pP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难题</a:t>
            </a:r>
            <a:r>
              <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1: </a:t>
            </a: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如何精确判断一个指针是内核指针</a:t>
            </a:r>
            <a:r>
              <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a:t>
            </a:r>
            <a:endPar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marL="342900" indent="-342900">
              <a:lnSpc>
                <a:spcPct val="130000"/>
              </a:lnSpc>
              <a:buFont typeface="Arial" panose="020B0604020202090204" pitchFamily="34" charset="0"/>
              <a:buChar char="•"/>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我发现</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intel</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处理器的</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SMAP</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指令会避免操作系统在内核模式下对用户态指针进行解引用</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 </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从而帮助精准识别内核指针，这成为了我们工作的一个</a:t>
            </a:r>
            <a:r>
              <a:rPr lang="zh-CN" altLang="en-US" sz="2000"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创新点</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pic>
        <p:nvPicPr>
          <p:cNvPr id="2" name="图片 1"/>
          <p:cNvPicPr>
            <a:picLocks noChangeAspect="1"/>
          </p:cNvPicPr>
          <p:nvPr/>
        </p:nvPicPr>
        <p:blipFill>
          <a:blip r:embed="rId1"/>
          <a:stretch>
            <a:fillRect/>
          </a:stretch>
        </p:blipFill>
        <p:spPr>
          <a:xfrm>
            <a:off x="5455285" y="3657600"/>
            <a:ext cx="4804410" cy="2220595"/>
          </a:xfrm>
          <a:prstGeom prst="rect">
            <a:avLst/>
          </a:prstGeom>
        </p:spPr>
      </p:pic>
      <p:sp>
        <p:nvSpPr>
          <p:cNvPr id="8" name="椭圆 7"/>
          <p:cNvSpPr/>
          <p:nvPr/>
        </p:nvSpPr>
        <p:spPr>
          <a:xfrm>
            <a:off x="3064510" y="3837305"/>
            <a:ext cx="2103755" cy="870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Intel SMAP!</a:t>
            </a:r>
            <a:endParaRPr lang="en-US"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latin typeface="方正清刻本悦宋简体" panose="02000000000000000000" charset="-122"/>
                <a:ea typeface="方正清刻本悦宋简体" panose="02000000000000000000" charset="-122"/>
              </a:rPr>
              <a:t>科研工作</a:t>
            </a:r>
            <a:r>
              <a:rPr lang="en-US" altLang="zh-CN" dirty="0">
                <a:latin typeface="方正清刻本悦宋简体" panose="02000000000000000000" charset="-122"/>
                <a:ea typeface="方正清刻本悦宋简体" panose="02000000000000000000" charset="-122"/>
              </a:rPr>
              <a:t>-</a:t>
            </a:r>
            <a:r>
              <a:rPr lang="zh-CN" altLang="en-US" dirty="0">
                <a:latin typeface="方正清刻本悦宋简体" panose="02000000000000000000" charset="-122"/>
                <a:ea typeface="方正清刻本悦宋简体" panose="02000000000000000000" charset="-122"/>
              </a:rPr>
              <a:t>创新与实现</a:t>
            </a:r>
            <a:endParaRPr lang="zh-CN" altLang="en-US" dirty="0">
              <a:latin typeface="方正清刻本悦宋简体" panose="02000000000000000000" charset="-122"/>
              <a:ea typeface="方正清刻本悦宋简体" panose="02000000000000000000" charset="-122"/>
            </a:endParaRPr>
          </a:p>
        </p:txBody>
      </p:sp>
      <p:sp>
        <p:nvSpPr>
          <p:cNvPr id="6" name="文本占位符 5"/>
          <p:cNvSpPr>
            <a:spLocks noGrp="1"/>
          </p:cNvSpPr>
          <p:nvPr>
            <p:ph type="body" sz="quarter" idx="12"/>
          </p:nvPr>
        </p:nvSpPr>
        <p:spPr>
          <a:xfrm>
            <a:off x="318770" y="6438900"/>
            <a:ext cx="7595870" cy="419100"/>
          </a:xfrm>
        </p:spPr>
        <p:txBody>
          <a:bodyPr/>
          <a:lstStyle/>
          <a:p>
            <a:endParaRPr lang="zh-CN" altLang="en-US"/>
          </a:p>
        </p:txBody>
      </p:sp>
      <p:sp>
        <p:nvSpPr>
          <p:cNvPr id="3" name="文本框 2"/>
          <p:cNvSpPr txBox="1"/>
          <p:nvPr/>
        </p:nvSpPr>
        <p:spPr>
          <a:xfrm>
            <a:off x="1075055" y="1294130"/>
            <a:ext cx="9890760" cy="3051175"/>
          </a:xfrm>
          <a:prstGeom prst="rect">
            <a:avLst/>
          </a:prstGeom>
          <a:noFill/>
        </p:spPr>
        <p:txBody>
          <a:bodyPr wrap="square" rtlCol="0">
            <a:spAutoFit/>
          </a:bodyPr>
          <a:lstStyle/>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我们的工作需要分析操作系统是否将内核地址在正常数据流中泄漏了出来</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  </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面临两个难题：</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indent="0">
              <a:lnSpc>
                <a:spcPct val="130000"/>
              </a:lnSpc>
              <a:buFont typeface="Arial" panose="020B0604020202090204" pitchFamily="34" charset="0"/>
              <a:buNone/>
            </a:pP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难题</a:t>
            </a:r>
            <a:r>
              <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2: </a:t>
            </a:r>
            <a:r>
              <a:rPr lang="zh-CN" altLang="en-US"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如何降低分析的时间消耗与资源消耗</a:t>
            </a:r>
            <a:r>
              <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a:t>
            </a:r>
            <a:endPar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marL="342900" indent="-342900">
              <a:lnSpc>
                <a:spcPct val="130000"/>
              </a:lnSpc>
              <a:buFont typeface="Arial" panose="020B0604020202090204" pitchFamily="34" charset="0"/>
              <a:buChar char="•"/>
            </a:pPr>
            <a:r>
              <a:rPr lang="zh-CN" altLang="en-US" sz="2000" dirty="0">
                <a:solidFill>
                  <a:schemeClr val="tx1"/>
                </a:solidFill>
                <a:latin typeface="方正清刻本悦宋简体" panose="02000000000000000000" charset="-122"/>
                <a:ea typeface="方正清刻本悦宋简体" panose="02000000000000000000" charset="-122"/>
                <a:cs typeface="方正博雅刊宋简体" panose="02000000000000000000" charset="-122"/>
                <a:sym typeface="+mn-ea"/>
              </a:rPr>
              <a:t>我提出并实现了两轮分析的模式，先分析子模块代码，对完成分析的子模块删除无关的代码，再链接后进行第二轮分析，相比直接一轮分析所有代码性能大幅度提升，这成为相比同类工作的一个巨大进步。</a:t>
            </a:r>
            <a:endPar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marL="342900" indent="-342900">
              <a:lnSpc>
                <a:spcPct val="130000"/>
              </a:lnSpc>
              <a:buFont typeface="Arial" panose="020B0604020202090204" pitchFamily="34" charset="0"/>
              <a:buChar char="•"/>
            </a:pPr>
            <a:endParaRPr lang="en-US" altLang="zh-CN" sz="24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p:txBody>
      </p:sp>
      <p:graphicFrame>
        <p:nvGraphicFramePr>
          <p:cNvPr id="7" name="表格 6"/>
          <p:cNvGraphicFramePr/>
          <p:nvPr>
            <p:custDataLst>
              <p:tags r:id="rId1"/>
            </p:custDataLst>
          </p:nvPr>
        </p:nvGraphicFramePr>
        <p:xfrm>
          <a:off x="5118100" y="3783965"/>
          <a:ext cx="5019675" cy="1168400"/>
        </p:xfrm>
        <a:graphic>
          <a:graphicData uri="http://schemas.openxmlformats.org/drawingml/2006/table">
            <a:tbl>
              <a:tblPr firstRow="1" bandRow="1">
                <a:tableStyleId>{5C22544A-7EE6-4342-B048-85BDC9FD1C3A}</a:tableStyleId>
              </a:tblPr>
              <a:tblGrid>
                <a:gridCol w="2292350"/>
                <a:gridCol w="1388745"/>
                <a:gridCol w="1338580"/>
              </a:tblGrid>
              <a:tr h="375920">
                <a:tc>
                  <a:txBody>
                    <a:bodyPr/>
                    <a:p>
                      <a:pPr>
                        <a:buNone/>
                      </a:pPr>
                      <a:endParaRPr lang="zh-CN" altLang="en-US"/>
                    </a:p>
                  </a:txBody>
                  <a:tcPr/>
                </a:tc>
                <a:tc>
                  <a:txBody>
                    <a:bodyPr/>
                    <a:p>
                      <a:pPr>
                        <a:buNone/>
                      </a:pPr>
                      <a:r>
                        <a:rPr lang="zh-CN" altLang="en-US">
                          <a:latin typeface="方正博雅刊宋简体" panose="02000000000000000000" charset="-122"/>
                          <a:ea typeface="方正博雅刊宋简体" panose="02000000000000000000" charset="-122"/>
                        </a:rPr>
                        <a:t>时间消耗</a:t>
                      </a:r>
                      <a:endParaRPr lang="zh-CN" altLang="en-US">
                        <a:latin typeface="方正博雅刊宋简体" panose="02000000000000000000" charset="-122"/>
                        <a:ea typeface="方正博雅刊宋简体" panose="02000000000000000000" charset="-122"/>
                      </a:endParaRPr>
                    </a:p>
                  </a:txBody>
                  <a:tcPr/>
                </a:tc>
                <a:tc>
                  <a:txBody>
                    <a:bodyPr/>
                    <a:p>
                      <a:pPr>
                        <a:buNone/>
                      </a:pPr>
                      <a:r>
                        <a:rPr lang="zh-CN" altLang="en-US">
                          <a:latin typeface="方正博雅刊宋简体" panose="02000000000000000000" charset="-122"/>
                          <a:ea typeface="方正博雅刊宋简体" panose="02000000000000000000" charset="-122"/>
                        </a:rPr>
                        <a:t>内存消耗</a:t>
                      </a:r>
                      <a:endParaRPr lang="zh-CN" altLang="en-US">
                        <a:latin typeface="方正博雅刊宋简体" panose="02000000000000000000" charset="-122"/>
                        <a:ea typeface="方正博雅刊宋简体" panose="02000000000000000000" charset="-122"/>
                      </a:endParaRPr>
                    </a:p>
                  </a:txBody>
                  <a:tcPr/>
                </a:tc>
              </a:tr>
              <a:tr h="396240">
                <a:tc>
                  <a:txBody>
                    <a:bodyPr/>
                    <a:p>
                      <a:pPr>
                        <a:buNone/>
                      </a:pPr>
                      <a:r>
                        <a:rPr lang="zh-CN" altLang="en-US" sz="2000">
                          <a:latin typeface="方正博雅刊宋简体" panose="02000000000000000000" charset="-122"/>
                          <a:ea typeface="方正博雅刊宋简体" panose="02000000000000000000" charset="-122"/>
                        </a:rPr>
                        <a:t>仅一轮完成分析</a:t>
                      </a:r>
                      <a:endParaRPr lang="zh-CN" altLang="en-US" sz="2000">
                        <a:latin typeface="方正博雅刊宋简体" panose="02000000000000000000" charset="-122"/>
                        <a:ea typeface="方正博雅刊宋简体" panose="02000000000000000000" charset="-122"/>
                      </a:endParaRPr>
                    </a:p>
                  </a:txBody>
                  <a:tcPr/>
                </a:tc>
                <a:tc>
                  <a:txBody>
                    <a:bodyPr/>
                    <a:p>
                      <a:pPr>
                        <a:buNone/>
                      </a:pPr>
                      <a:r>
                        <a:rPr lang="en-US" altLang="zh-CN">
                          <a:latin typeface="方正博雅刊宋简体" panose="02000000000000000000" charset="-122"/>
                          <a:ea typeface="方正博雅刊宋简体" panose="02000000000000000000" charset="-122"/>
                          <a:cs typeface="方正博雅刊宋简体" panose="02000000000000000000" charset="-122"/>
                        </a:rPr>
                        <a:t>24 </a:t>
                      </a:r>
                      <a:r>
                        <a:rPr lang="zh-CN" altLang="en-US">
                          <a:latin typeface="方正博雅刊宋简体" panose="02000000000000000000" charset="-122"/>
                          <a:ea typeface="方正博雅刊宋简体" panose="02000000000000000000" charset="-122"/>
                          <a:cs typeface="方正博雅刊宋简体" panose="02000000000000000000" charset="-122"/>
                        </a:rPr>
                        <a:t>小时</a:t>
                      </a:r>
                      <a:endParaRPr lang="zh-CN" altLang="en-US">
                        <a:latin typeface="方正博雅刊宋简体" panose="02000000000000000000" charset="-122"/>
                        <a:ea typeface="方正博雅刊宋简体" panose="02000000000000000000" charset="-122"/>
                        <a:cs typeface="方正博雅刊宋简体" panose="02000000000000000000" charset="-122"/>
                      </a:endParaRPr>
                    </a:p>
                  </a:txBody>
                  <a:tcPr/>
                </a:tc>
                <a:tc>
                  <a:txBody>
                    <a:bodyPr/>
                    <a:p>
                      <a:pPr>
                        <a:buNone/>
                      </a:pPr>
                      <a:r>
                        <a:rPr lang="en-US" altLang="zh-CN">
                          <a:latin typeface="方正博雅刊宋简体" panose="02000000000000000000" charset="-122"/>
                          <a:ea typeface="方正博雅刊宋简体" panose="02000000000000000000" charset="-122"/>
                        </a:rPr>
                        <a:t>97.8 GB</a:t>
                      </a:r>
                      <a:endParaRPr lang="en-US" altLang="zh-CN">
                        <a:latin typeface="方正博雅刊宋简体" panose="02000000000000000000" charset="-122"/>
                        <a:ea typeface="方正博雅刊宋简体" panose="02000000000000000000" charset="-122"/>
                      </a:endParaRPr>
                    </a:p>
                  </a:txBody>
                  <a:tcPr/>
                </a:tc>
              </a:tr>
              <a:tr h="396240">
                <a:tc>
                  <a:txBody>
                    <a:bodyPr/>
                    <a:p>
                      <a:pPr>
                        <a:buNone/>
                      </a:pPr>
                      <a:r>
                        <a:rPr lang="zh-CN" altLang="en-US" sz="2000">
                          <a:latin typeface="方正博雅刊宋简体" panose="02000000000000000000" charset="-122"/>
                          <a:ea typeface="方正博雅刊宋简体" panose="02000000000000000000" charset="-122"/>
                        </a:rPr>
                        <a:t>通过二轮完成分析</a:t>
                      </a:r>
                      <a:endParaRPr lang="zh-CN" altLang="en-US" sz="2000">
                        <a:latin typeface="方正博雅刊宋简体" panose="02000000000000000000" charset="-122"/>
                        <a:ea typeface="方正博雅刊宋简体" panose="02000000000000000000" charset="-122"/>
                      </a:endParaRPr>
                    </a:p>
                  </a:txBody>
                  <a:tcPr/>
                </a:tc>
                <a:tc>
                  <a:txBody>
                    <a:bodyPr/>
                    <a:p>
                      <a:pPr>
                        <a:buNone/>
                      </a:pPr>
                      <a:r>
                        <a:rPr lang="en-US" altLang="zh-CN">
                          <a:latin typeface="方正博雅刊宋简体" panose="02000000000000000000" charset="-122"/>
                          <a:ea typeface="方正博雅刊宋简体" panose="02000000000000000000" charset="-122"/>
                          <a:cs typeface="方正博雅刊宋简体" panose="02000000000000000000" charset="-122"/>
                        </a:rPr>
                        <a:t>25 </a:t>
                      </a:r>
                      <a:r>
                        <a:rPr lang="zh-CN" altLang="en-US">
                          <a:latin typeface="方正博雅刊宋简体" panose="02000000000000000000" charset="-122"/>
                          <a:ea typeface="方正博雅刊宋简体" panose="02000000000000000000" charset="-122"/>
                          <a:cs typeface="方正博雅刊宋简体" panose="02000000000000000000" charset="-122"/>
                        </a:rPr>
                        <a:t>分钟</a:t>
                      </a:r>
                      <a:endParaRPr lang="zh-CN" altLang="en-US">
                        <a:latin typeface="方正博雅刊宋简体" panose="02000000000000000000" charset="-122"/>
                        <a:ea typeface="方正博雅刊宋简体" panose="02000000000000000000" charset="-122"/>
                        <a:cs typeface="方正博雅刊宋简体" panose="02000000000000000000" charset="-122"/>
                      </a:endParaRPr>
                    </a:p>
                  </a:txBody>
                  <a:tcPr/>
                </a:tc>
                <a:tc>
                  <a:txBody>
                    <a:bodyPr/>
                    <a:p>
                      <a:pPr>
                        <a:buNone/>
                      </a:pPr>
                      <a:r>
                        <a:rPr lang="en-US" altLang="zh-CN">
                          <a:latin typeface="方正博雅刊宋简体" panose="02000000000000000000" charset="-122"/>
                          <a:ea typeface="方正博雅刊宋简体" panose="02000000000000000000" charset="-122"/>
                        </a:rPr>
                        <a:t>9.7 GB</a:t>
                      </a:r>
                      <a:endParaRPr lang="en-US" altLang="zh-CN">
                        <a:latin typeface="方正博雅刊宋简体" panose="02000000000000000000" charset="-122"/>
                        <a:ea typeface="方正博雅刊宋简体" panose="02000000000000000000" charset="-122"/>
                      </a:endParaRPr>
                    </a:p>
                  </a:txBody>
                  <a:tcPr/>
                </a:tc>
              </a:tr>
            </a:tbl>
          </a:graphicData>
        </a:graphic>
      </p:graphicFrame>
      <p:sp>
        <p:nvSpPr>
          <p:cNvPr id="9" name="文本框 8"/>
          <p:cNvSpPr txBox="1"/>
          <p:nvPr/>
        </p:nvSpPr>
        <p:spPr>
          <a:xfrm>
            <a:off x="1885950" y="4093845"/>
            <a:ext cx="2423160" cy="706755"/>
          </a:xfrm>
          <a:prstGeom prst="rect">
            <a:avLst/>
          </a:prstGeom>
          <a:noFill/>
        </p:spPr>
        <p:txBody>
          <a:bodyPr wrap="square" rtlCol="0">
            <a:spAutoFit/>
          </a:bodyPr>
          <a:p>
            <a:r>
              <a:rPr lang="zh-CN" altLang="en-US" sz="200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内存消耗降低为</a:t>
            </a:r>
            <a:r>
              <a:rPr lang="en-US" altLang="zh-CN" sz="200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1/10</a:t>
            </a:r>
            <a:r>
              <a:rPr lang="zh-CN" altLang="en-US" sz="200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 分析耗时降低为</a:t>
            </a:r>
            <a:r>
              <a:rPr lang="en-US" altLang="zh-CN" sz="200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1/40</a:t>
            </a:r>
            <a:endParaRPr lang="en-US" altLang="zh-CN" sz="200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4" name="图片 3"/>
          <p:cNvPicPr>
            <a:picLocks noChangeAspect="1"/>
          </p:cNvPicPr>
          <p:nvPr/>
        </p:nvPicPr>
        <p:blipFill>
          <a:blip r:embed="rId2"/>
          <a:stretch>
            <a:fillRect/>
          </a:stretch>
        </p:blipFill>
        <p:spPr>
          <a:xfrm>
            <a:off x="5106670" y="5152390"/>
            <a:ext cx="4533900" cy="970915"/>
          </a:xfrm>
          <a:prstGeom prst="rect">
            <a:avLst/>
          </a:prstGeom>
        </p:spPr>
      </p:pic>
      <p:sp>
        <p:nvSpPr>
          <p:cNvPr id="12" name="矩形 11"/>
          <p:cNvSpPr/>
          <p:nvPr/>
        </p:nvSpPr>
        <p:spPr>
          <a:xfrm>
            <a:off x="5213985" y="5417820"/>
            <a:ext cx="4189730" cy="419100"/>
          </a:xfrm>
          <a:prstGeom prst="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998345" y="5417820"/>
            <a:ext cx="2423160" cy="398780"/>
          </a:xfrm>
          <a:prstGeom prst="rect">
            <a:avLst/>
          </a:prstGeom>
          <a:noFill/>
        </p:spPr>
        <p:txBody>
          <a:bodyPr wrap="square" rtlCol="0">
            <a:spAutoFit/>
          </a:bodyPr>
          <a:p>
            <a:r>
              <a:rPr lang="zh-CN" altLang="en-US" sz="2000">
                <a:latin typeface="方正清刻本悦宋简体" panose="02000000000000000000" charset="-122"/>
                <a:ea typeface="方正清刻本悦宋简体" panose="02000000000000000000" charset="-122"/>
                <a:cs typeface="方正清刻本悦宋简体" panose="02000000000000000000" charset="-122"/>
              </a:rPr>
              <a:t>论文审稿人评价</a:t>
            </a:r>
            <a:r>
              <a:rPr lang="en-US" altLang="zh-CN" sz="2000">
                <a:latin typeface="方正清刻本悦宋简体" panose="02000000000000000000" charset="-122"/>
                <a:ea typeface="方正清刻本悦宋简体" panose="02000000000000000000" charset="-122"/>
                <a:cs typeface="方正清刻本悦宋简体" panose="02000000000000000000" charset="-122"/>
              </a:rPr>
              <a:t>:</a:t>
            </a:r>
            <a:endParaRPr lang="en-US" altLang="zh-CN" sz="2000">
              <a:latin typeface="方正清刻本悦宋简体" panose="02000000000000000000" charset="-122"/>
              <a:ea typeface="方正清刻本悦宋简体" panose="02000000000000000000" charset="-122"/>
              <a:cs typeface="方正清刻本悦宋简体" panose="02000000000000000000"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latin typeface="方正清刻本悦宋简体" panose="02000000000000000000" charset="-122"/>
                <a:ea typeface="方正清刻本悦宋简体" panose="02000000000000000000" charset="-122"/>
              </a:rPr>
              <a:t>科研工作</a:t>
            </a:r>
            <a:r>
              <a:rPr lang="en-US" altLang="zh-CN" dirty="0">
                <a:latin typeface="方正清刻本悦宋简体" panose="02000000000000000000" charset="-122"/>
                <a:ea typeface="方正清刻本悦宋简体" panose="02000000000000000000" charset="-122"/>
              </a:rPr>
              <a:t>-</a:t>
            </a:r>
            <a:r>
              <a:rPr lang="zh-CN" altLang="en-US" dirty="0">
                <a:latin typeface="方正清刻本悦宋简体" panose="02000000000000000000" charset="-122"/>
                <a:ea typeface="方正清刻本悦宋简体" panose="02000000000000000000" charset="-122"/>
              </a:rPr>
              <a:t>社区成果</a:t>
            </a:r>
            <a:endParaRPr lang="zh-CN" altLang="en-US" dirty="0">
              <a:latin typeface="方正清刻本悦宋简体" panose="02000000000000000000" charset="-122"/>
              <a:ea typeface="方正清刻本悦宋简体" panose="02000000000000000000" charset="-122"/>
            </a:endParaRPr>
          </a:p>
        </p:txBody>
      </p:sp>
      <p:sp>
        <p:nvSpPr>
          <p:cNvPr id="6" name="文本占位符 5"/>
          <p:cNvSpPr>
            <a:spLocks noGrp="1"/>
          </p:cNvSpPr>
          <p:nvPr>
            <p:ph type="body" sz="quarter" idx="12"/>
          </p:nvPr>
        </p:nvSpPr>
        <p:spPr>
          <a:xfrm>
            <a:off x="318770" y="6438900"/>
            <a:ext cx="7595870" cy="419100"/>
          </a:xfrm>
        </p:spPr>
        <p:txBody>
          <a:bodyPr/>
          <a:lstStyle/>
          <a:p>
            <a:endParaRPr lang="zh-CN" altLang="en-US"/>
          </a:p>
        </p:txBody>
      </p:sp>
      <p:sp>
        <p:nvSpPr>
          <p:cNvPr id="3" name="文本框 2"/>
          <p:cNvSpPr txBox="1"/>
          <p:nvPr/>
        </p:nvSpPr>
        <p:spPr>
          <a:xfrm>
            <a:off x="452120" y="824230"/>
            <a:ext cx="6839585" cy="3051175"/>
          </a:xfrm>
          <a:prstGeom prst="rect">
            <a:avLst/>
          </a:prstGeom>
          <a:noFill/>
        </p:spPr>
        <p:txBody>
          <a:bodyPr wrap="square" rtlCol="0">
            <a:spAutoFit/>
          </a:bodyPr>
          <a:lstStyle/>
          <a:p>
            <a:pPr>
              <a:lnSpc>
                <a:spcPct val="130000"/>
              </a:lnSpc>
            </a:pPr>
            <a:r>
              <a:rPr lang="zh-CN" altLang="en-US" sz="2400" dirty="0">
                <a:latin typeface="方正清刻本悦宋简体" panose="02000000000000000000" charset="-122"/>
                <a:ea typeface="方正清刻本悦宋简体" panose="02000000000000000000" charset="-122"/>
                <a:cs typeface="方正清刻本悦宋简体" panose="02000000000000000000" charset="-122"/>
                <a:sym typeface="+mn-ea"/>
              </a:rPr>
              <a:t>这项工作取得了开源社区与学术论文两个维度的成果，在社区方面：</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我们实现的系统在各种版本的内核中找出了数百个漏洞，</a:t>
            </a:r>
            <a:endParaRPr lang="zh-CN" altLang="en-US" sz="2000"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包括</a:t>
            </a:r>
            <a:r>
              <a:rPr lang="zh-CN" altLang="en-US" sz="2000"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Linux</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主线内核中的</a:t>
            </a:r>
            <a:r>
              <a:rPr lang="zh-CN" altLang="en-US" sz="2000"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20</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个漏洞。</a:t>
            </a:r>
            <a:endParaRPr lang="zh-CN" altLang="en-US" sz="2000"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我修复了这些漏洞并向</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Linux</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社区提交补丁，</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20</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个漏洞的</a:t>
            </a:r>
            <a:r>
              <a:rPr lang="zh-CN" altLang="en-US" sz="2000"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补丁都已合并进入</a:t>
            </a:r>
            <a:r>
              <a:rPr lang="en-US" altLang="zh-CN" sz="2000"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Linux</a:t>
            </a:r>
            <a:r>
              <a:rPr lang="zh-CN" altLang="en-US" sz="2000"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主线</a:t>
            </a:r>
            <a:r>
              <a:rPr lang="zh-CN" altLang="en-US" sz="2000"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a:t>
            </a:r>
            <a:endParaRPr lang="zh-CN" altLang="en-US" sz="2000"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30000"/>
              </a:lnSpc>
            </a:pP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我也成为了</a:t>
            </a:r>
            <a:r>
              <a:rPr lang="en-US" altLang="zh-CN" sz="2000"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rPr>
              <a:t>Linux Contributor</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，代码运行在上亿台</a:t>
            </a:r>
            <a:r>
              <a:rPr lang="en-US" altLang="zh-CN"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Linux</a:t>
            </a:r>
            <a:r>
              <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rPr>
              <a:t>设备上。</a:t>
            </a:r>
            <a:endParaRPr lang="zh-CN" altLang="en-US" sz="2000" dirty="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2" name="图片 1"/>
          <p:cNvPicPr>
            <a:picLocks noChangeAspect="1"/>
          </p:cNvPicPr>
          <p:nvPr/>
        </p:nvPicPr>
        <p:blipFill>
          <a:blip r:embed="rId1"/>
          <a:stretch>
            <a:fillRect/>
          </a:stretch>
        </p:blipFill>
        <p:spPr>
          <a:xfrm>
            <a:off x="7742555" y="995045"/>
            <a:ext cx="3677920" cy="1507490"/>
          </a:xfrm>
          <a:prstGeom prst="rect">
            <a:avLst/>
          </a:prstGeom>
        </p:spPr>
      </p:pic>
      <p:pic>
        <p:nvPicPr>
          <p:cNvPr id="7" name="图片 6"/>
          <p:cNvPicPr>
            <a:picLocks noChangeAspect="1"/>
          </p:cNvPicPr>
          <p:nvPr/>
        </p:nvPicPr>
        <p:blipFill>
          <a:blip r:embed="rId2"/>
          <a:stretch>
            <a:fillRect/>
          </a:stretch>
        </p:blipFill>
        <p:spPr>
          <a:xfrm>
            <a:off x="7587615" y="2705100"/>
            <a:ext cx="4501515" cy="1526540"/>
          </a:xfrm>
          <a:prstGeom prst="rect">
            <a:avLst/>
          </a:prstGeom>
        </p:spPr>
      </p:pic>
      <p:pic>
        <p:nvPicPr>
          <p:cNvPr id="10" name="图片 9"/>
          <p:cNvPicPr>
            <a:picLocks noChangeAspect="1"/>
          </p:cNvPicPr>
          <p:nvPr/>
        </p:nvPicPr>
        <p:blipFill>
          <a:blip r:embed="rId3"/>
          <a:stretch>
            <a:fillRect/>
          </a:stretch>
        </p:blipFill>
        <p:spPr>
          <a:xfrm>
            <a:off x="1075055" y="3875405"/>
            <a:ext cx="3956685" cy="2378075"/>
          </a:xfrm>
          <a:prstGeom prst="rect">
            <a:avLst/>
          </a:prstGeom>
        </p:spPr>
      </p:pic>
      <p:sp>
        <p:nvSpPr>
          <p:cNvPr id="12" name="矩形 11"/>
          <p:cNvSpPr/>
          <p:nvPr/>
        </p:nvSpPr>
        <p:spPr>
          <a:xfrm>
            <a:off x="7587615" y="1619885"/>
            <a:ext cx="3153410" cy="597535"/>
          </a:xfrm>
          <a:prstGeom prst="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8157210" y="2769235"/>
            <a:ext cx="2296795" cy="419100"/>
          </a:xfrm>
          <a:prstGeom prst="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4"/>
          <a:stretch>
            <a:fillRect/>
          </a:stretch>
        </p:blipFill>
        <p:spPr>
          <a:xfrm>
            <a:off x="5684520" y="4624705"/>
            <a:ext cx="6180455" cy="1176020"/>
          </a:xfrm>
          <a:prstGeom prst="rect">
            <a:avLst/>
          </a:prstGeom>
        </p:spPr>
      </p:pic>
      <p:sp>
        <p:nvSpPr>
          <p:cNvPr id="15" name="矩形 14"/>
          <p:cNvSpPr/>
          <p:nvPr/>
        </p:nvSpPr>
        <p:spPr>
          <a:xfrm>
            <a:off x="5702935" y="4718685"/>
            <a:ext cx="2866390" cy="419100"/>
          </a:xfrm>
          <a:prstGeom prst="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latin typeface="方正清刻本悦宋简体" panose="02000000000000000000" charset="-122"/>
                <a:ea typeface="方正清刻本悦宋简体" panose="02000000000000000000" charset="-122"/>
              </a:rPr>
              <a:t>科研工作</a:t>
            </a:r>
            <a:r>
              <a:rPr lang="en-US" altLang="zh-CN" dirty="0">
                <a:latin typeface="方正清刻本悦宋简体" panose="02000000000000000000" charset="-122"/>
                <a:ea typeface="方正清刻本悦宋简体" panose="02000000000000000000" charset="-122"/>
              </a:rPr>
              <a:t>-</a:t>
            </a:r>
            <a:r>
              <a:rPr lang="zh-CN" altLang="en-US" dirty="0">
                <a:latin typeface="方正清刻本悦宋简体" panose="02000000000000000000" charset="-122"/>
                <a:ea typeface="方正清刻本悦宋简体" panose="02000000000000000000" charset="-122"/>
              </a:rPr>
              <a:t>论文成果</a:t>
            </a:r>
            <a:endParaRPr lang="zh-CN" altLang="en-US" dirty="0">
              <a:latin typeface="方正清刻本悦宋简体" panose="02000000000000000000" charset="-122"/>
              <a:ea typeface="方正清刻本悦宋简体" panose="02000000000000000000" charset="-122"/>
            </a:endParaRPr>
          </a:p>
        </p:txBody>
      </p:sp>
      <p:sp>
        <p:nvSpPr>
          <p:cNvPr id="6" name="文本占位符 5"/>
          <p:cNvSpPr>
            <a:spLocks noGrp="1"/>
          </p:cNvSpPr>
          <p:nvPr>
            <p:ph type="body" sz="quarter" idx="12"/>
          </p:nvPr>
        </p:nvSpPr>
        <p:spPr>
          <a:xfrm>
            <a:off x="318770" y="6438900"/>
            <a:ext cx="7595870" cy="419100"/>
          </a:xfrm>
        </p:spPr>
        <p:txBody>
          <a:bodyPr/>
          <a:lstStyle/>
          <a:p>
            <a:r>
              <a:rPr lang="zh-CN" altLang="en-US">
                <a:sym typeface="+mn-ea"/>
              </a:rPr>
              <a:t>https://ieeexplore.ieee.org/document/9837461</a:t>
            </a:r>
            <a:endParaRPr lang="zh-CN" altLang="en-US"/>
          </a:p>
        </p:txBody>
      </p:sp>
      <p:sp>
        <p:nvSpPr>
          <p:cNvPr id="3" name="文本框 2"/>
          <p:cNvSpPr txBox="1"/>
          <p:nvPr/>
        </p:nvSpPr>
        <p:spPr>
          <a:xfrm>
            <a:off x="496570" y="960755"/>
            <a:ext cx="5791200" cy="2171065"/>
          </a:xfrm>
          <a:prstGeom prst="rect">
            <a:avLst/>
          </a:prstGeom>
          <a:noFill/>
        </p:spPr>
        <p:txBody>
          <a:bodyPr wrap="square" rtlCol="0">
            <a:spAutoFit/>
          </a:bodyPr>
          <a:lstStyle/>
          <a:p>
            <a:pPr>
              <a:lnSpc>
                <a:spcPct val="130000"/>
              </a:lnSpc>
            </a:pPr>
            <a:r>
              <a:rPr lang="zh-CN" altLang="en-US" sz="2400">
                <a:latin typeface="方正清刻本悦宋简体" panose="02000000000000000000" charset="-122"/>
                <a:ea typeface="方正清刻本悦宋简体" panose="02000000000000000000" charset="-122"/>
                <a:cs typeface="方正清刻本悦宋简体" panose="02000000000000000000" charset="-122"/>
                <a:sym typeface="+mn-ea"/>
              </a:rPr>
              <a:t>在学术论文方面</a:t>
            </a:r>
            <a:r>
              <a:rPr lang="en-US" altLang="zh-CN" sz="2400">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zh-CN" altLang="en-US" sz="20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a:p>
            <a:pPr>
              <a:lnSpc>
                <a:spcPct val="130000"/>
              </a:lnSpc>
            </a:pPr>
            <a:r>
              <a:rPr lang="zh-CN" altLang="en-US" sz="20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这项工作经历了</a:t>
            </a:r>
            <a:r>
              <a:rPr lang="zh-CN" altLang="en-US" sz="200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一年</a:t>
            </a:r>
            <a:r>
              <a:rPr lang="zh-CN" altLang="en-US" sz="20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（实现难度大</a:t>
            </a:r>
            <a:r>
              <a:rPr lang="en-US" altLang="zh-CN" sz="20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zh-CN" altLang="en-US" sz="20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需要与社区不断反馈</a:t>
            </a:r>
            <a:r>
              <a:rPr lang="en-US" altLang="zh-CN" sz="20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zh-CN" altLang="en-US" sz="2000">
                <a:solidFill>
                  <a:schemeClr val="tx1"/>
                </a:solidFill>
                <a:latin typeface="方正清刻本悦宋简体" panose="02000000000000000000" charset="-122"/>
                <a:ea typeface="方正清刻本悦宋简体" panose="02000000000000000000" charset="-122"/>
                <a:cs typeface="方正清刻本悦宋简体" panose="02000000000000000000" charset="-122"/>
                <a:sym typeface="+mn-ea"/>
              </a:rPr>
              <a:t>期刊审稿周期长）的时间，最终论文发表在计算机安全领域顶级期刊</a:t>
            </a:r>
            <a:r>
              <a:rPr lang="en-US" altLang="zh-CN" sz="200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IEEE</a:t>
            </a:r>
            <a:r>
              <a:rPr lang="en-US" altLang="zh-CN" sz="2000">
                <a:latin typeface="方正清刻本悦宋简体" panose="02000000000000000000" charset="-122"/>
                <a:ea typeface="方正清刻本悦宋简体" panose="02000000000000000000" charset="-122"/>
                <a:cs typeface="方正清刻本悦宋简体" panose="02000000000000000000" charset="-122"/>
                <a:sym typeface="+mn-ea"/>
              </a:rPr>
              <a:t> </a:t>
            </a:r>
            <a:r>
              <a:rPr lang="en-US" altLang="zh-CN" sz="200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TDSC</a:t>
            </a:r>
            <a:r>
              <a:rPr lang="zh-CN" altLang="en-US" sz="200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en-US" altLang="zh-CN" sz="200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CCF A</a:t>
            </a:r>
            <a:r>
              <a:rPr lang="zh-CN" altLang="en-US" sz="200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sym typeface="+mn-ea"/>
              </a:rPr>
              <a:t>类）</a:t>
            </a:r>
            <a:r>
              <a:rPr lang="zh-CN" altLang="en-US" sz="2000">
                <a:latin typeface="方正清刻本悦宋简体" panose="02000000000000000000" charset="-122"/>
                <a:ea typeface="方正清刻本悦宋简体" panose="02000000000000000000" charset="-122"/>
                <a:cs typeface="方正清刻本悦宋简体" panose="02000000000000000000" charset="-122"/>
                <a:sym typeface="+mn-ea"/>
              </a:rPr>
              <a:t>上，该期刊每年出版6期，共收录不到100篇文章。</a:t>
            </a:r>
            <a:endParaRPr lang="en-US" altLang="zh-CN" sz="2000" dirty="0">
              <a:solidFill>
                <a:srgbClr val="FF0000"/>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2" name="图片 1"/>
          <p:cNvPicPr>
            <a:picLocks noChangeAspect="1"/>
          </p:cNvPicPr>
          <p:nvPr/>
        </p:nvPicPr>
        <p:blipFill>
          <a:blip r:embed="rId1"/>
          <a:stretch>
            <a:fillRect/>
          </a:stretch>
        </p:blipFill>
        <p:spPr>
          <a:xfrm>
            <a:off x="318770" y="3131820"/>
            <a:ext cx="6058535" cy="2934970"/>
          </a:xfrm>
          <a:prstGeom prst="rect">
            <a:avLst/>
          </a:prstGeom>
        </p:spPr>
      </p:pic>
      <p:pic>
        <p:nvPicPr>
          <p:cNvPr id="7" name="图片 6"/>
          <p:cNvPicPr>
            <a:picLocks noChangeAspect="1"/>
          </p:cNvPicPr>
          <p:nvPr/>
        </p:nvPicPr>
        <p:blipFill>
          <a:blip r:embed="rId2"/>
          <a:stretch>
            <a:fillRect/>
          </a:stretch>
        </p:blipFill>
        <p:spPr>
          <a:xfrm>
            <a:off x="6773545" y="1108075"/>
            <a:ext cx="5068570" cy="1101725"/>
          </a:xfrm>
          <a:prstGeom prst="rect">
            <a:avLst/>
          </a:prstGeom>
        </p:spPr>
      </p:pic>
      <p:pic>
        <p:nvPicPr>
          <p:cNvPr id="9" name="图片 8"/>
          <p:cNvPicPr>
            <a:picLocks noChangeAspect="1"/>
          </p:cNvPicPr>
          <p:nvPr/>
        </p:nvPicPr>
        <p:blipFill>
          <a:blip r:embed="rId3"/>
          <a:stretch>
            <a:fillRect/>
          </a:stretch>
        </p:blipFill>
        <p:spPr>
          <a:xfrm>
            <a:off x="6576060" y="2658110"/>
            <a:ext cx="5467985" cy="1765300"/>
          </a:xfrm>
          <a:prstGeom prst="rect">
            <a:avLst/>
          </a:prstGeom>
        </p:spPr>
      </p:pic>
      <p:pic>
        <p:nvPicPr>
          <p:cNvPr id="10" name="图片 9"/>
          <p:cNvPicPr>
            <a:picLocks noChangeAspect="1"/>
          </p:cNvPicPr>
          <p:nvPr/>
        </p:nvPicPr>
        <p:blipFill>
          <a:blip r:embed="rId4"/>
          <a:stretch>
            <a:fillRect/>
          </a:stretch>
        </p:blipFill>
        <p:spPr>
          <a:xfrm>
            <a:off x="6423660" y="4706620"/>
            <a:ext cx="5227320" cy="1518285"/>
          </a:xfrm>
          <a:prstGeom prst="rect">
            <a:avLst/>
          </a:prstGeom>
        </p:spPr>
      </p:pic>
      <p:sp>
        <p:nvSpPr>
          <p:cNvPr id="11" name="矩形 10"/>
          <p:cNvSpPr/>
          <p:nvPr/>
        </p:nvSpPr>
        <p:spPr>
          <a:xfrm>
            <a:off x="2006600" y="4003675"/>
            <a:ext cx="864870" cy="419100"/>
          </a:xfrm>
          <a:prstGeom prst="rect">
            <a:avLst/>
          </a:prstGeom>
          <a:noFill/>
          <a:ln w="38100">
            <a:solidFill>
              <a:srgbClr val="C0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6880225" y="1665605"/>
            <a:ext cx="4904105" cy="707390"/>
          </a:xfrm>
          <a:prstGeom prst="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6684010" y="3324225"/>
            <a:ext cx="5360035" cy="1167765"/>
          </a:xfrm>
          <a:prstGeom prst="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6423025" y="5337810"/>
            <a:ext cx="5222240" cy="890905"/>
          </a:xfrm>
          <a:prstGeom prst="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7190105" y="960120"/>
            <a:ext cx="2051050" cy="598805"/>
          </a:xfrm>
          <a:prstGeom prst="ellipse">
            <a:avLst/>
          </a:prstGeom>
          <a:ln w="28575">
            <a:solidFill>
              <a:srgbClr val="C00000"/>
            </a:solidFill>
          </a:ln>
          <a:extLst>
            <a:ext uri="{909E8E84-426E-40DD-AFC4-6F175D3DCCD1}">
              <a14:hiddenFill xmlns:a14="http://schemas.microsoft.com/office/drawing/2010/main">
                <a:solidFill>
                  <a:schemeClr val="bg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a:r>
              <a:rPr lang="en-US" altLang="zh-CN">
                <a:solidFill>
                  <a:srgbClr val="FF0000"/>
                </a:solidFill>
                <a:latin typeface="方正清刻本悦宋简体" panose="02000000000000000000" charset="-122"/>
                <a:ea typeface="方正清刻本悦宋简体" panose="02000000000000000000" charset="-122"/>
              </a:rPr>
              <a:t>Intersting paper</a:t>
            </a:r>
            <a:endParaRPr lang="en-US" altLang="zh-CN">
              <a:solidFill>
                <a:srgbClr val="FF0000"/>
              </a:solidFill>
              <a:latin typeface="方正清刻本悦宋简体" panose="02000000000000000000" charset="-122"/>
              <a:ea typeface="方正清刻本悦宋简体" panose="02000000000000000000" charset="-122"/>
            </a:endParaRPr>
          </a:p>
        </p:txBody>
      </p:sp>
      <p:sp>
        <p:nvSpPr>
          <p:cNvPr id="16" name="椭圆 15"/>
          <p:cNvSpPr/>
          <p:nvPr/>
        </p:nvSpPr>
        <p:spPr>
          <a:xfrm>
            <a:off x="9521825" y="960120"/>
            <a:ext cx="2051050" cy="598805"/>
          </a:xfrm>
          <a:prstGeom prst="ellipse">
            <a:avLst/>
          </a:prstGeom>
          <a:ln w="28575">
            <a:solidFill>
              <a:srgbClr val="C00000"/>
            </a:solidFill>
          </a:ln>
          <a:extLst>
            <a:ext uri="{909E8E84-426E-40DD-AFC4-6F175D3DCCD1}">
              <a14:hiddenFill xmlns:a14="http://schemas.microsoft.com/office/drawing/2010/main">
                <a:solidFill>
                  <a:schemeClr val="bg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a:r>
              <a:rPr lang="en-US" altLang="zh-CN">
                <a:solidFill>
                  <a:srgbClr val="FF0000"/>
                </a:solidFill>
                <a:latin typeface="方正清刻本悦宋简体" panose="02000000000000000000" charset="-122"/>
                <a:ea typeface="方正清刻本悦宋简体" panose="02000000000000000000" charset="-122"/>
              </a:rPr>
              <a:t>Significant enough</a:t>
            </a:r>
            <a:endParaRPr lang="en-US" altLang="zh-CN">
              <a:solidFill>
                <a:srgbClr val="FF0000"/>
              </a:solidFill>
              <a:latin typeface="方正清刻本悦宋简体" panose="02000000000000000000" charset="-122"/>
              <a:ea typeface="方正清刻本悦宋简体" panose="02000000000000000000" charset="-122"/>
            </a:endParaRPr>
          </a:p>
        </p:txBody>
      </p:sp>
      <p:sp>
        <p:nvSpPr>
          <p:cNvPr id="17" name="椭圆 16"/>
          <p:cNvSpPr/>
          <p:nvPr/>
        </p:nvSpPr>
        <p:spPr>
          <a:xfrm>
            <a:off x="7190105" y="2653030"/>
            <a:ext cx="2051050" cy="598805"/>
          </a:xfrm>
          <a:prstGeom prst="ellipse">
            <a:avLst/>
          </a:prstGeom>
          <a:ln w="28575">
            <a:solidFill>
              <a:srgbClr val="C00000"/>
            </a:solidFill>
          </a:ln>
          <a:extLst>
            <a:ext uri="{909E8E84-426E-40DD-AFC4-6F175D3DCCD1}">
              <a14:hiddenFill xmlns:a14="http://schemas.microsoft.com/office/drawing/2010/main">
                <a:solidFill>
                  <a:schemeClr val="bg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a:r>
              <a:rPr lang="en-US" altLang="zh-CN">
                <a:solidFill>
                  <a:srgbClr val="FF0000"/>
                </a:solidFill>
                <a:latin typeface="方正清刻本悦宋简体" panose="02000000000000000000" charset="-122"/>
                <a:ea typeface="方正清刻本悦宋简体" panose="02000000000000000000" charset="-122"/>
              </a:rPr>
              <a:t>Impressive</a:t>
            </a:r>
            <a:endParaRPr lang="en-US" altLang="zh-CN">
              <a:solidFill>
                <a:srgbClr val="FF0000"/>
              </a:solidFill>
              <a:latin typeface="方正清刻本悦宋简体" panose="02000000000000000000" charset="-122"/>
              <a:ea typeface="方正清刻本悦宋简体" panose="02000000000000000000" charset="-122"/>
            </a:endParaRPr>
          </a:p>
          <a:p>
            <a:pPr algn="ctr"/>
            <a:r>
              <a:rPr lang="en-US" altLang="zh-CN">
                <a:solidFill>
                  <a:srgbClr val="FF0000"/>
                </a:solidFill>
                <a:latin typeface="方正清刻本悦宋简体" panose="02000000000000000000" charset="-122"/>
                <a:ea typeface="方正清刻本悦宋简体" panose="02000000000000000000" charset="-122"/>
              </a:rPr>
              <a:t>result</a:t>
            </a:r>
            <a:endParaRPr lang="en-US" altLang="zh-CN">
              <a:solidFill>
                <a:srgbClr val="FF0000"/>
              </a:solidFill>
              <a:latin typeface="方正清刻本悦宋简体" panose="02000000000000000000" charset="-122"/>
              <a:ea typeface="方正清刻本悦宋简体" panose="02000000000000000000" charset="-122"/>
            </a:endParaRPr>
          </a:p>
        </p:txBody>
      </p:sp>
      <p:sp>
        <p:nvSpPr>
          <p:cNvPr id="18" name="椭圆 17"/>
          <p:cNvSpPr/>
          <p:nvPr/>
        </p:nvSpPr>
        <p:spPr>
          <a:xfrm>
            <a:off x="9648825" y="2654300"/>
            <a:ext cx="2051050" cy="598805"/>
          </a:xfrm>
          <a:prstGeom prst="ellipse">
            <a:avLst/>
          </a:prstGeom>
          <a:ln w="28575">
            <a:solidFill>
              <a:srgbClr val="C00000"/>
            </a:solidFill>
          </a:ln>
          <a:extLst>
            <a:ext uri="{909E8E84-426E-40DD-AFC4-6F175D3DCCD1}">
              <a14:hiddenFill xmlns:a14="http://schemas.microsoft.com/office/drawing/2010/main">
                <a:solidFill>
                  <a:schemeClr val="bg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a:r>
              <a:rPr lang="en-US" altLang="zh-CN">
                <a:solidFill>
                  <a:srgbClr val="FF0000"/>
                </a:solidFill>
                <a:latin typeface="方正清刻本悦宋简体" panose="02000000000000000000" charset="-122"/>
                <a:ea typeface="方正清刻本悦宋简体" panose="02000000000000000000" charset="-122"/>
              </a:rPr>
              <a:t>Substantial</a:t>
            </a:r>
            <a:endParaRPr lang="en-US" altLang="zh-CN">
              <a:solidFill>
                <a:srgbClr val="FF0000"/>
              </a:solidFill>
              <a:latin typeface="方正清刻本悦宋简体" panose="02000000000000000000" charset="-122"/>
              <a:ea typeface="方正清刻本悦宋简体" panose="02000000000000000000" charset="-122"/>
            </a:endParaRPr>
          </a:p>
          <a:p>
            <a:pPr algn="ctr"/>
            <a:r>
              <a:rPr lang="en-US" altLang="zh-CN">
                <a:solidFill>
                  <a:srgbClr val="FF0000"/>
                </a:solidFill>
                <a:latin typeface="方正清刻本悦宋简体" panose="02000000000000000000" charset="-122"/>
                <a:ea typeface="方正清刻本悦宋简体" panose="02000000000000000000" charset="-122"/>
              </a:rPr>
              <a:t>improvement</a:t>
            </a:r>
            <a:endParaRPr lang="en-US" altLang="zh-CN">
              <a:solidFill>
                <a:srgbClr val="FF0000"/>
              </a:solidFill>
              <a:latin typeface="方正清刻本悦宋简体" panose="02000000000000000000" charset="-122"/>
              <a:ea typeface="方正清刻本悦宋简体" panose="02000000000000000000" charset="-122"/>
            </a:endParaRPr>
          </a:p>
        </p:txBody>
      </p:sp>
      <p:sp>
        <p:nvSpPr>
          <p:cNvPr id="20" name="椭圆 19"/>
          <p:cNvSpPr/>
          <p:nvPr/>
        </p:nvSpPr>
        <p:spPr>
          <a:xfrm>
            <a:off x="7077075" y="4608830"/>
            <a:ext cx="2051050" cy="598805"/>
          </a:xfrm>
          <a:prstGeom prst="ellipse">
            <a:avLst/>
          </a:prstGeom>
          <a:ln w="28575">
            <a:solidFill>
              <a:srgbClr val="C00000"/>
            </a:solidFill>
          </a:ln>
          <a:extLst>
            <a:ext uri="{909E8E84-426E-40DD-AFC4-6F175D3DCCD1}">
              <a14:hiddenFill xmlns:a14="http://schemas.microsoft.com/office/drawing/2010/main">
                <a:solidFill>
                  <a:schemeClr val="bg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a:r>
              <a:rPr lang="en-US" altLang="zh-CN">
                <a:solidFill>
                  <a:srgbClr val="FF0000"/>
                </a:solidFill>
                <a:latin typeface="方正清刻本悦宋简体" panose="02000000000000000000" charset="-122"/>
                <a:ea typeface="方正清刻本悦宋简体" panose="02000000000000000000" charset="-122"/>
              </a:rPr>
              <a:t>Comprehensive result</a:t>
            </a:r>
            <a:endParaRPr lang="en-US" altLang="zh-CN">
              <a:solidFill>
                <a:srgbClr val="FF0000"/>
              </a:solidFill>
              <a:latin typeface="方正清刻本悦宋简体" panose="02000000000000000000" charset="-122"/>
              <a:ea typeface="方正清刻本悦宋简体" panose="02000000000000000000" charset="-122"/>
            </a:endParaRPr>
          </a:p>
        </p:txBody>
      </p:sp>
      <p:sp>
        <p:nvSpPr>
          <p:cNvPr id="21" name="椭圆 20"/>
          <p:cNvSpPr/>
          <p:nvPr/>
        </p:nvSpPr>
        <p:spPr>
          <a:xfrm>
            <a:off x="9615805" y="4598670"/>
            <a:ext cx="2051050" cy="598805"/>
          </a:xfrm>
          <a:prstGeom prst="ellipse">
            <a:avLst/>
          </a:prstGeom>
          <a:ln w="28575">
            <a:solidFill>
              <a:srgbClr val="C00000"/>
            </a:solidFill>
          </a:ln>
          <a:extLst>
            <a:ext uri="{909E8E84-426E-40DD-AFC4-6F175D3DCCD1}">
              <a14:hiddenFill xmlns:a14="http://schemas.microsoft.com/office/drawing/2010/main">
                <a:solidFill>
                  <a:schemeClr val="bg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a:r>
              <a:rPr lang="en-US" altLang="zh-CN">
                <a:solidFill>
                  <a:srgbClr val="FF0000"/>
                </a:solidFill>
                <a:latin typeface="方正清刻本悦宋简体" panose="02000000000000000000" charset="-122"/>
                <a:ea typeface="方正清刻本悦宋简体" panose="02000000000000000000" charset="-122"/>
              </a:rPr>
              <a:t>Clear writing</a:t>
            </a:r>
            <a:endParaRPr lang="en-US" altLang="zh-CN">
              <a:solidFill>
                <a:srgbClr val="FF0000"/>
              </a:solidFill>
              <a:latin typeface="方正清刻本悦宋简体" panose="02000000000000000000" charset="-122"/>
              <a:ea typeface="方正清刻本悦宋简体" panose="020000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latin typeface="方正清刻本悦宋简体" panose="02000000000000000000" charset="-122"/>
                <a:ea typeface="方正清刻本悦宋简体" panose="02000000000000000000" charset="-122"/>
              </a:rPr>
              <a:t>学习情况</a:t>
            </a:r>
            <a:endParaRPr lang="zh-CN" altLang="en-US" dirty="0">
              <a:latin typeface="方正清刻本悦宋简体" panose="02000000000000000000" charset="-122"/>
              <a:ea typeface="方正清刻本悦宋简体" panose="02000000000000000000" charset="-122"/>
            </a:endParaRPr>
          </a:p>
        </p:txBody>
      </p:sp>
      <p:sp>
        <p:nvSpPr>
          <p:cNvPr id="6" name="文本占位符 5"/>
          <p:cNvSpPr>
            <a:spLocks noGrp="1"/>
          </p:cNvSpPr>
          <p:nvPr>
            <p:ph type="body" sz="quarter" idx="12"/>
          </p:nvPr>
        </p:nvSpPr>
        <p:spPr>
          <a:xfrm>
            <a:off x="318770" y="6438900"/>
            <a:ext cx="7595870" cy="419100"/>
          </a:xfrm>
        </p:spPr>
        <p:txBody>
          <a:bodyPr/>
          <a:lstStyle/>
          <a:p>
            <a:endParaRPr lang="zh-CN" altLang="en-US"/>
          </a:p>
        </p:txBody>
      </p:sp>
      <p:graphicFrame>
        <p:nvGraphicFramePr>
          <p:cNvPr id="3" name="表格 2"/>
          <p:cNvGraphicFramePr/>
          <p:nvPr>
            <p:custDataLst>
              <p:tags r:id="rId1"/>
            </p:custDataLst>
          </p:nvPr>
        </p:nvGraphicFramePr>
        <p:xfrm>
          <a:off x="1828800" y="2921000"/>
          <a:ext cx="8534400" cy="2667000"/>
        </p:xfrm>
        <a:graphic>
          <a:graphicData uri="http://schemas.openxmlformats.org/drawingml/2006/table">
            <a:tbl>
              <a:tblPr firstRow="1" bandRow="1">
                <a:tableStyleId>{5C22544A-7EE6-4342-B048-85BDC9FD1C3A}</a:tableStyleId>
              </a:tblPr>
              <a:tblGrid>
                <a:gridCol w="4267200"/>
                <a:gridCol w="4267200"/>
              </a:tblGrid>
              <a:tr h="381000">
                <a:tc>
                  <a:txBody>
                    <a:bodyPr/>
                    <a:p>
                      <a:pPr>
                        <a:buNone/>
                      </a:pPr>
                      <a:r>
                        <a:rPr lang="zh-CN" altLang="en-US"/>
                        <a:t>课程</a:t>
                      </a:r>
                      <a:endParaRPr lang="zh-CN" altLang="en-US"/>
                    </a:p>
                  </a:txBody>
                  <a:tcPr/>
                </a:tc>
                <a:tc>
                  <a:txBody>
                    <a:bodyPr/>
                    <a:p>
                      <a:pPr>
                        <a:buNone/>
                      </a:pPr>
                      <a:r>
                        <a:rPr lang="zh-CN" altLang="en-US"/>
                        <a:t>分数</a:t>
                      </a:r>
                      <a:endParaRPr lang="zh-CN" altLang="en-US"/>
                    </a:p>
                  </a:txBody>
                  <a:tcPr/>
                </a:tc>
              </a:tr>
              <a:tr h="381000">
                <a:tc>
                  <a:txBody>
                    <a:bodyPr/>
                    <a:p>
                      <a:pPr>
                        <a:buNone/>
                      </a:pPr>
                      <a:r>
                        <a:rPr lang="zh-CN" altLang="en-US"/>
                        <a:t>算法设计与分析</a:t>
                      </a:r>
                      <a:endParaRPr lang="zh-CN" altLang="en-US"/>
                    </a:p>
                  </a:txBody>
                  <a:tcPr/>
                </a:tc>
                <a:tc>
                  <a:txBody>
                    <a:bodyPr/>
                    <a:p>
                      <a:pPr>
                        <a:buNone/>
                      </a:pPr>
                      <a:r>
                        <a:rPr lang="en-US" altLang="zh-CN"/>
                        <a:t>A</a:t>
                      </a:r>
                      <a:endParaRPr lang="en-US" altLang="zh-CN"/>
                    </a:p>
                  </a:txBody>
                  <a:tcPr/>
                </a:tc>
              </a:tr>
              <a:tr h="381000">
                <a:tc>
                  <a:txBody>
                    <a:bodyPr/>
                    <a:p>
                      <a:pPr>
                        <a:buNone/>
                      </a:pPr>
                      <a:r>
                        <a:rPr lang="zh-CN" altLang="en-US"/>
                        <a:t>并行与分布式处理</a:t>
                      </a:r>
                      <a:endParaRPr lang="zh-CN" altLang="en-US"/>
                    </a:p>
                  </a:txBody>
                  <a:tcPr/>
                </a:tc>
                <a:tc>
                  <a:txBody>
                    <a:bodyPr/>
                    <a:p>
                      <a:pPr>
                        <a:buNone/>
                      </a:pPr>
                      <a:r>
                        <a:rPr lang="en-US" altLang="zh-CN"/>
                        <a:t>B+</a:t>
                      </a:r>
                      <a:endParaRPr lang="en-US" altLang="zh-CN"/>
                    </a:p>
                  </a:txBody>
                  <a:tcPr/>
                </a:tc>
              </a:tr>
              <a:tr h="381000">
                <a:tc>
                  <a:txBody>
                    <a:bodyPr/>
                    <a:p>
                      <a:pPr>
                        <a:buNone/>
                      </a:pPr>
                      <a:r>
                        <a:rPr lang="zh-CN" altLang="en-US"/>
                        <a:t>计算机系统设计和实现</a:t>
                      </a:r>
                      <a:endParaRPr lang="zh-CN" altLang="en-US"/>
                    </a:p>
                  </a:txBody>
                  <a:tcPr/>
                </a:tc>
                <a:tc>
                  <a:txBody>
                    <a:bodyPr/>
                    <a:p>
                      <a:pPr>
                        <a:buNone/>
                      </a:pPr>
                      <a:r>
                        <a:rPr lang="en-US" altLang="zh-CN"/>
                        <a:t>A-</a:t>
                      </a:r>
                      <a:endParaRPr lang="en-US" altLang="zh-CN"/>
                    </a:p>
                  </a:txBody>
                  <a:tcPr/>
                </a:tc>
              </a:tr>
              <a:tr h="381000">
                <a:tc>
                  <a:txBody>
                    <a:bodyPr/>
                    <a:p>
                      <a:pPr>
                        <a:buNone/>
                      </a:pPr>
                      <a:r>
                        <a:rPr lang="zh-CN" altLang="en-US"/>
                        <a:t>高级操作系统</a:t>
                      </a:r>
                      <a:endParaRPr lang="zh-CN" altLang="en-US"/>
                    </a:p>
                  </a:txBody>
                  <a:tcPr/>
                </a:tc>
                <a:tc>
                  <a:txBody>
                    <a:bodyPr/>
                    <a:p>
                      <a:pPr>
                        <a:buNone/>
                      </a:pPr>
                      <a:r>
                        <a:rPr lang="en-US" altLang="zh-CN"/>
                        <a:t>A-</a:t>
                      </a:r>
                      <a:endParaRPr lang="en-US" altLang="zh-CN"/>
                    </a:p>
                  </a:txBody>
                  <a:tcPr/>
                </a:tc>
              </a:tr>
              <a:tr h="381000">
                <a:tc>
                  <a:txBody>
                    <a:bodyPr/>
                    <a:p>
                      <a:pPr>
                        <a:buNone/>
                      </a:pPr>
                      <a:r>
                        <a:rPr lang="zh-CN" altLang="en-US"/>
                        <a:t>计算机系统原理</a:t>
                      </a:r>
                      <a:endParaRPr lang="zh-CN" altLang="en-US"/>
                    </a:p>
                  </a:txBody>
                  <a:tcPr/>
                </a:tc>
                <a:tc>
                  <a:txBody>
                    <a:bodyPr/>
                    <a:p>
                      <a:pPr>
                        <a:buNone/>
                      </a:pPr>
                      <a:r>
                        <a:rPr lang="en-US" altLang="zh-CN"/>
                        <a:t>A-</a:t>
                      </a:r>
                      <a:endParaRPr lang="en-US" altLang="zh-CN"/>
                    </a:p>
                  </a:txBody>
                  <a:tcPr/>
                </a:tc>
              </a:tr>
              <a:tr h="381000">
                <a:tc>
                  <a:txBody>
                    <a:bodyPr/>
                    <a:p>
                      <a:pPr>
                        <a:buNone/>
                      </a:pPr>
                      <a:r>
                        <a:rPr lang="en-US" altLang="zh-CN"/>
                        <a:t>UEFI</a:t>
                      </a:r>
                      <a:r>
                        <a:rPr lang="zh-CN" altLang="en-US"/>
                        <a:t>原理与实践</a:t>
                      </a:r>
                      <a:endParaRPr lang="zh-CN" altLang="en-US"/>
                    </a:p>
                  </a:txBody>
                  <a:tcPr/>
                </a:tc>
                <a:tc>
                  <a:txBody>
                    <a:bodyPr/>
                    <a:p>
                      <a:pPr>
                        <a:buNone/>
                      </a:pPr>
                      <a:r>
                        <a:rPr lang="en-US" altLang="zh-CN"/>
                        <a:t>A-</a:t>
                      </a:r>
                      <a:endParaRPr lang="en-US" altLang="zh-CN"/>
                    </a:p>
                  </a:txBody>
                  <a:tcPr/>
                </a:tc>
              </a:tr>
            </a:tbl>
          </a:graphicData>
        </a:graphic>
      </p:graphicFrame>
      <p:sp>
        <p:nvSpPr>
          <p:cNvPr id="4" name="文本框 3"/>
          <p:cNvSpPr txBox="1"/>
          <p:nvPr/>
        </p:nvSpPr>
        <p:spPr>
          <a:xfrm>
            <a:off x="4408805" y="2138680"/>
            <a:ext cx="3373755" cy="460375"/>
          </a:xfrm>
          <a:prstGeom prst="rect">
            <a:avLst/>
          </a:prstGeom>
          <a:noFill/>
        </p:spPr>
        <p:txBody>
          <a:bodyPr wrap="square" rtlCol="0">
            <a:spAutoFit/>
          </a:bodyPr>
          <a:p>
            <a:r>
              <a:rPr lang="zh-CN" altLang="en-US" sz="2400">
                <a:latin typeface="方正清刻本悦宋简体" panose="02000000000000000000" charset="-122"/>
                <a:ea typeface="方正清刻本悦宋简体" panose="02000000000000000000" charset="-122"/>
              </a:rPr>
              <a:t>研究生专业课课程分数</a:t>
            </a:r>
            <a:endParaRPr lang="zh-CN" altLang="en-US" sz="2400">
              <a:latin typeface="方正清刻本悦宋简体" panose="02000000000000000000" charset="-122"/>
              <a:ea typeface="方正清刻本悦宋简体" panose="02000000000000000000" charset="-122"/>
            </a:endParaRPr>
          </a:p>
        </p:txBody>
      </p:sp>
      <p:sp>
        <p:nvSpPr>
          <p:cNvPr id="7" name="文本框 6"/>
          <p:cNvSpPr txBox="1"/>
          <p:nvPr/>
        </p:nvSpPr>
        <p:spPr>
          <a:xfrm>
            <a:off x="871220" y="1125855"/>
            <a:ext cx="9392285" cy="1106805"/>
          </a:xfrm>
          <a:prstGeom prst="rect">
            <a:avLst/>
          </a:prstGeom>
          <a:noFill/>
        </p:spPr>
        <p:txBody>
          <a:bodyPr wrap="square" rtlCol="0">
            <a:spAutoFit/>
          </a:bodyPr>
          <a:p>
            <a:pPr algn="l"/>
            <a:r>
              <a:rPr lang="zh-CN" altLang="en-US" sz="2400">
                <a:latin typeface="方正清刻本悦宋简体" panose="02000000000000000000" charset="-122"/>
                <a:ea typeface="方正清刻本悦宋简体" panose="02000000000000000000" charset="-122"/>
                <a:sym typeface="+mn-ea"/>
              </a:rPr>
              <a:t>在科研的同时，我选修并认真学习与我研究内容相关的专业课程，并取得了不错的成绩：</a:t>
            </a:r>
            <a:endParaRPr lang="en-US" altLang="zh-CN"/>
          </a:p>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latin typeface="方正清刻本悦宋简体" panose="02000000000000000000" charset="-122"/>
                <a:ea typeface="方正清刻本悦宋简体" panose="02000000000000000000" charset="-122"/>
              </a:rPr>
              <a:t>学生工作</a:t>
            </a:r>
            <a:endParaRPr lang="zh-CN" altLang="en-US" dirty="0">
              <a:latin typeface="方正清刻本悦宋简体" panose="02000000000000000000" charset="-122"/>
              <a:ea typeface="方正清刻本悦宋简体" panose="02000000000000000000" charset="-122"/>
            </a:endParaRPr>
          </a:p>
        </p:txBody>
      </p:sp>
      <p:sp>
        <p:nvSpPr>
          <p:cNvPr id="6" name="文本占位符 5"/>
          <p:cNvSpPr>
            <a:spLocks noGrp="1"/>
          </p:cNvSpPr>
          <p:nvPr>
            <p:ph type="body" sz="quarter" idx="12"/>
          </p:nvPr>
        </p:nvSpPr>
        <p:spPr>
          <a:xfrm>
            <a:off x="318770" y="6438900"/>
            <a:ext cx="7595870" cy="419100"/>
          </a:xfrm>
        </p:spPr>
        <p:txBody>
          <a:bodyPr/>
          <a:lstStyle/>
          <a:p>
            <a:endParaRPr lang="zh-CN" altLang="en-US"/>
          </a:p>
        </p:txBody>
      </p:sp>
      <p:sp>
        <p:nvSpPr>
          <p:cNvPr id="8" name="文本框 7"/>
          <p:cNvSpPr txBox="1"/>
          <p:nvPr/>
        </p:nvSpPr>
        <p:spPr>
          <a:xfrm>
            <a:off x="4826000" y="3106420"/>
            <a:ext cx="2540000" cy="645160"/>
          </a:xfrm>
          <a:prstGeom prst="rect">
            <a:avLst/>
          </a:prstGeom>
          <a:noFill/>
        </p:spPr>
        <p:txBody>
          <a:bodyPr wrap="square" rtlCol="0" anchor="t">
            <a:spAutoFit/>
          </a:bodyPr>
          <a:p>
            <a:endParaRPr lang="zh-CN" altLang="en-US"/>
          </a:p>
          <a:p>
            <a:endParaRPr lang="zh-CN" altLang="en-US"/>
          </a:p>
        </p:txBody>
      </p:sp>
      <p:pic>
        <p:nvPicPr>
          <p:cNvPr id="9" name="图片 8"/>
          <p:cNvPicPr>
            <a:picLocks noChangeAspect="1"/>
          </p:cNvPicPr>
          <p:nvPr/>
        </p:nvPicPr>
        <p:blipFill>
          <a:blip r:embed="rId1"/>
          <a:stretch>
            <a:fillRect/>
          </a:stretch>
        </p:blipFill>
        <p:spPr>
          <a:xfrm>
            <a:off x="186055" y="1447165"/>
            <a:ext cx="3816350" cy="2430780"/>
          </a:xfrm>
          <a:prstGeom prst="rect">
            <a:avLst/>
          </a:prstGeom>
        </p:spPr>
      </p:pic>
      <p:pic>
        <p:nvPicPr>
          <p:cNvPr id="13" name="图片 12"/>
          <p:cNvPicPr>
            <a:picLocks noChangeAspect="1"/>
          </p:cNvPicPr>
          <p:nvPr/>
        </p:nvPicPr>
        <p:blipFill>
          <a:blip r:embed="rId2"/>
          <a:stretch>
            <a:fillRect/>
          </a:stretch>
        </p:blipFill>
        <p:spPr>
          <a:xfrm>
            <a:off x="8808720" y="1555750"/>
            <a:ext cx="3183890" cy="2784475"/>
          </a:xfrm>
          <a:prstGeom prst="rect">
            <a:avLst/>
          </a:prstGeom>
        </p:spPr>
      </p:pic>
      <p:pic>
        <p:nvPicPr>
          <p:cNvPr id="16" name="图片 15"/>
          <p:cNvPicPr>
            <a:picLocks noChangeAspect="1"/>
          </p:cNvPicPr>
          <p:nvPr/>
        </p:nvPicPr>
        <p:blipFill>
          <a:blip r:embed="rId3"/>
          <a:stretch>
            <a:fillRect/>
          </a:stretch>
        </p:blipFill>
        <p:spPr>
          <a:xfrm>
            <a:off x="9220835" y="2987675"/>
            <a:ext cx="2540000" cy="3451225"/>
          </a:xfrm>
          <a:prstGeom prst="rect">
            <a:avLst/>
          </a:prstGeom>
        </p:spPr>
      </p:pic>
      <p:pic>
        <p:nvPicPr>
          <p:cNvPr id="17" name="图片 16"/>
          <p:cNvPicPr>
            <a:picLocks noChangeAspect="1"/>
          </p:cNvPicPr>
          <p:nvPr/>
        </p:nvPicPr>
        <p:blipFill>
          <a:blip r:embed="rId4"/>
          <a:srcRect l="543" t="2241" r="6941" b="19604"/>
          <a:stretch>
            <a:fillRect/>
          </a:stretch>
        </p:blipFill>
        <p:spPr>
          <a:xfrm>
            <a:off x="8022590" y="1781175"/>
            <a:ext cx="2056765" cy="3764280"/>
          </a:xfrm>
          <a:prstGeom prst="rect">
            <a:avLst/>
          </a:prstGeom>
        </p:spPr>
      </p:pic>
      <p:sp>
        <p:nvSpPr>
          <p:cNvPr id="18" name="文本框 17"/>
          <p:cNvSpPr txBox="1"/>
          <p:nvPr/>
        </p:nvSpPr>
        <p:spPr>
          <a:xfrm>
            <a:off x="962025" y="951230"/>
            <a:ext cx="1913890" cy="460375"/>
          </a:xfrm>
          <a:prstGeom prst="rect">
            <a:avLst/>
          </a:prstGeom>
          <a:noFill/>
        </p:spPr>
        <p:txBody>
          <a:bodyPr wrap="square" rtlCol="0">
            <a:spAutoFit/>
          </a:bodyPr>
          <a:p>
            <a:r>
              <a:rPr lang="zh-CN" altLang="en-US" sz="2400">
                <a:solidFill>
                  <a:schemeClr val="tx1"/>
                </a:solidFill>
                <a:latin typeface="方正清刻本悦宋简体" panose="02000000000000000000" charset="-122"/>
                <a:ea typeface="方正清刻本悦宋简体" panose="02000000000000000000" charset="-122"/>
              </a:rPr>
              <a:t>班级团支书</a:t>
            </a:r>
            <a:endParaRPr lang="zh-CN" altLang="en-US" sz="2400">
              <a:solidFill>
                <a:schemeClr val="tx1"/>
              </a:solidFill>
              <a:latin typeface="方正清刻本悦宋简体" panose="02000000000000000000" charset="-122"/>
              <a:ea typeface="方正清刻本悦宋简体" panose="02000000000000000000" charset="-122"/>
            </a:endParaRPr>
          </a:p>
        </p:txBody>
      </p:sp>
      <p:pic>
        <p:nvPicPr>
          <p:cNvPr id="19" name="图片 18"/>
          <p:cNvPicPr>
            <a:picLocks noChangeAspect="1"/>
          </p:cNvPicPr>
          <p:nvPr/>
        </p:nvPicPr>
        <p:blipFill>
          <a:blip r:embed="rId5"/>
          <a:stretch>
            <a:fillRect/>
          </a:stretch>
        </p:blipFill>
        <p:spPr>
          <a:xfrm>
            <a:off x="4363085" y="1447165"/>
            <a:ext cx="3109595" cy="2329815"/>
          </a:xfrm>
          <a:prstGeom prst="rect">
            <a:avLst/>
          </a:prstGeom>
        </p:spPr>
      </p:pic>
      <p:sp>
        <p:nvSpPr>
          <p:cNvPr id="20" name="文本框 19"/>
          <p:cNvSpPr txBox="1"/>
          <p:nvPr/>
        </p:nvSpPr>
        <p:spPr>
          <a:xfrm>
            <a:off x="8161020" y="951230"/>
            <a:ext cx="3599815" cy="829945"/>
          </a:xfrm>
          <a:prstGeom prst="rect">
            <a:avLst/>
          </a:prstGeom>
          <a:noFill/>
        </p:spPr>
        <p:txBody>
          <a:bodyPr wrap="square" rtlCol="0">
            <a:spAutoFit/>
          </a:bodyPr>
          <a:p>
            <a:r>
              <a:rPr lang="zh-CN" altLang="en-US" sz="2400">
                <a:latin typeface="方正清刻本悦宋简体" panose="02000000000000000000" charset="-122"/>
                <a:ea typeface="方正清刻本悦宋简体" panose="02000000000000000000" charset="-122"/>
                <a:sym typeface="+mn-ea"/>
              </a:rPr>
              <a:t>本科生操作系统课程助教</a:t>
            </a:r>
            <a:endParaRPr lang="zh-CN" altLang="en-US" sz="2400">
              <a:latin typeface="方正清刻本悦宋简体" panose="02000000000000000000" charset="-122"/>
              <a:ea typeface="方正清刻本悦宋简体" panose="02000000000000000000" charset="-122"/>
            </a:endParaRPr>
          </a:p>
          <a:p>
            <a:endParaRPr lang="zh-CN" altLang="en-US" sz="2400"/>
          </a:p>
        </p:txBody>
      </p:sp>
      <p:sp>
        <p:nvSpPr>
          <p:cNvPr id="21" name="文本框 20"/>
          <p:cNvSpPr txBox="1"/>
          <p:nvPr/>
        </p:nvSpPr>
        <p:spPr>
          <a:xfrm>
            <a:off x="4501515" y="952500"/>
            <a:ext cx="2998470" cy="460375"/>
          </a:xfrm>
          <a:prstGeom prst="rect">
            <a:avLst/>
          </a:prstGeom>
          <a:noFill/>
        </p:spPr>
        <p:txBody>
          <a:bodyPr wrap="square" rtlCol="0">
            <a:spAutoFit/>
          </a:bodyPr>
          <a:p>
            <a:r>
              <a:rPr lang="zh-CN" altLang="en-US" sz="2400">
                <a:latin typeface="方正清刻本悦宋简体" panose="02000000000000000000" charset="-122"/>
                <a:ea typeface="方正清刻本悦宋简体" panose="02000000000000000000" charset="-122"/>
              </a:rPr>
              <a:t>暑期核酸检测志愿者</a:t>
            </a:r>
            <a:endParaRPr lang="zh-CN" altLang="en-US" sz="2400">
              <a:latin typeface="方正清刻本悦宋简体" panose="02000000000000000000" charset="-122"/>
              <a:ea typeface="方正清刻本悦宋简体" panose="02000000000000000000" charset="-122"/>
            </a:endParaRPr>
          </a:p>
        </p:txBody>
      </p:sp>
      <p:pic>
        <p:nvPicPr>
          <p:cNvPr id="22" name="图片 21"/>
          <p:cNvPicPr>
            <a:picLocks noChangeAspect="1"/>
          </p:cNvPicPr>
          <p:nvPr/>
        </p:nvPicPr>
        <p:blipFill>
          <a:blip r:embed="rId6"/>
          <a:srcRect t="19030" r="4027" b="10819"/>
          <a:stretch>
            <a:fillRect/>
          </a:stretch>
        </p:blipFill>
        <p:spPr>
          <a:xfrm>
            <a:off x="5691505" y="3863340"/>
            <a:ext cx="2056765" cy="2798445"/>
          </a:xfrm>
          <a:prstGeom prst="rect">
            <a:avLst/>
          </a:prstGeom>
        </p:spPr>
      </p:pic>
      <p:pic>
        <p:nvPicPr>
          <p:cNvPr id="23" name="图片 22"/>
          <p:cNvPicPr>
            <a:picLocks noChangeAspect="1"/>
          </p:cNvPicPr>
          <p:nvPr/>
        </p:nvPicPr>
        <p:blipFill>
          <a:blip r:embed="rId7"/>
          <a:stretch>
            <a:fillRect/>
          </a:stretch>
        </p:blipFill>
        <p:spPr>
          <a:xfrm>
            <a:off x="318770" y="4528185"/>
            <a:ext cx="3571240" cy="2105660"/>
          </a:xfrm>
          <a:prstGeom prst="rect">
            <a:avLst/>
          </a:prstGeom>
        </p:spPr>
      </p:pic>
      <p:sp>
        <p:nvSpPr>
          <p:cNvPr id="24" name="文本框 23"/>
          <p:cNvSpPr txBox="1"/>
          <p:nvPr/>
        </p:nvSpPr>
        <p:spPr>
          <a:xfrm>
            <a:off x="3904615" y="4622165"/>
            <a:ext cx="1939925" cy="829945"/>
          </a:xfrm>
          <a:prstGeom prst="rect">
            <a:avLst/>
          </a:prstGeom>
          <a:noFill/>
        </p:spPr>
        <p:txBody>
          <a:bodyPr wrap="square" rtlCol="0">
            <a:spAutoFit/>
          </a:bodyPr>
          <a:p>
            <a:r>
              <a:rPr lang="zh-CN" altLang="en-US" sz="2400">
                <a:latin typeface="方正清刻本悦宋简体" panose="02000000000000000000" charset="-122"/>
                <a:ea typeface="方正清刻本悦宋简体" panose="02000000000000000000" charset="-122"/>
              </a:rPr>
              <a:t>参与学院迎新晚会筹备</a:t>
            </a:r>
            <a:endParaRPr lang="zh-CN" altLang="en-US" sz="2400">
              <a:latin typeface="方正清刻本悦宋简体" panose="02000000000000000000" charset="-122"/>
              <a:ea typeface="方正清刻本悦宋简体" panose="02000000000000000000" charset="-122"/>
            </a:endParaRPr>
          </a:p>
        </p:txBody>
      </p:sp>
      <p:sp>
        <p:nvSpPr>
          <p:cNvPr id="25" name="文本框 24"/>
          <p:cNvSpPr txBox="1"/>
          <p:nvPr/>
        </p:nvSpPr>
        <p:spPr>
          <a:xfrm>
            <a:off x="572135" y="4021455"/>
            <a:ext cx="2539365" cy="460375"/>
          </a:xfrm>
          <a:prstGeom prst="rect">
            <a:avLst/>
          </a:prstGeom>
          <a:noFill/>
        </p:spPr>
        <p:txBody>
          <a:bodyPr wrap="square" rtlCol="0">
            <a:spAutoFit/>
          </a:bodyPr>
          <a:p>
            <a:r>
              <a:rPr lang="en-US" altLang="zh-CN" sz="2400">
                <a:latin typeface="方正清刻本悦宋简体" panose="02000000000000000000" charset="-122"/>
                <a:ea typeface="方正清刻本悦宋简体" panose="02000000000000000000" charset="-122"/>
              </a:rPr>
              <a:t>  </a:t>
            </a:r>
            <a:r>
              <a:rPr lang="zh-CN" altLang="en-US" sz="2400">
                <a:latin typeface="方正清刻本悦宋简体" panose="02000000000000000000" charset="-122"/>
                <a:ea typeface="方正清刻本悦宋简体" panose="02000000000000000000" charset="-122"/>
              </a:rPr>
              <a:t>参与学院研代会</a:t>
            </a:r>
            <a:endParaRPr lang="zh-CN" altLang="en-US" sz="2400">
              <a:latin typeface="方正清刻本悦宋简体" panose="02000000000000000000" charset="-122"/>
              <a:ea typeface="方正清刻本悦宋简体" panose="02000000000000000000" charset="-122"/>
            </a:endParaRPr>
          </a:p>
        </p:txBody>
      </p:sp>
      <p:sp>
        <p:nvSpPr>
          <p:cNvPr id="26" name="文本框 25"/>
          <p:cNvSpPr txBox="1"/>
          <p:nvPr/>
        </p:nvSpPr>
        <p:spPr>
          <a:xfrm>
            <a:off x="5594985" y="3812540"/>
            <a:ext cx="6397625" cy="521970"/>
          </a:xfrm>
          <a:prstGeom prst="rect">
            <a:avLst/>
          </a:prstGeom>
          <a:noFill/>
        </p:spPr>
        <p:txBody>
          <a:bodyPr wrap="square" rtlCol="0">
            <a:spAutoFit/>
          </a:bodyPr>
          <a:p>
            <a:pPr algn="l"/>
            <a:r>
              <a:rPr lang="zh-CN" altLang="en-US" sz="2800">
                <a:solidFill>
                  <a:srgbClr val="FF0000"/>
                </a:solidFill>
                <a:latin typeface="方正清刻本悦宋简体" panose="02000000000000000000" charset="-122"/>
                <a:ea typeface="方正清刻本悦宋简体" panose="02000000000000000000" charset="-122"/>
                <a:sym typeface="+mn-ea"/>
              </a:rPr>
              <a:t>做好每一个工作，提升自我，帮助他人。</a:t>
            </a:r>
            <a:endParaRPr lang="zh-CN" altLang="en-US" sz="2800">
              <a:solidFill>
                <a:srgbClr val="FF0000"/>
              </a:solidFill>
              <a:latin typeface="方正清刻本悦宋简体" panose="02000000000000000000" charset="-122"/>
              <a:ea typeface="方正清刻本悦宋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ags/tag1.xml><?xml version="1.0" encoding="utf-8"?>
<p:tagLst xmlns:p="http://schemas.openxmlformats.org/presentationml/2006/main">
  <p:tag name="KSO_WM_UNIT_TABLE_BEAUTIFY" val="smartTable{bb0a3850-417d-426f-981d-b72ac778f306}"/>
  <p:tag name="TABLE_ENDDRAG_ORIGIN_RECT" val="431*92"/>
  <p:tag name="TABLE_ENDDRAG_RECT" val="264*346*395*92"/>
</p:tagLst>
</file>

<file path=ppt/tags/tag2.xml><?xml version="1.0" encoding="utf-8"?>
<p:tagLst xmlns:p="http://schemas.openxmlformats.org/presentationml/2006/main">
  <p:tag name="KSO_WM_UNIT_TABLE_BEAUTIFY" val="smartTable{ac37ec09-d113-4c67-b0d6-84c2af274ce5}"/>
  <p:tag name="TABLE_ENDDRAG_ORIGIN_RECT" val="672*224"/>
  <p:tag name="TABLE_ENDDRAG_RECT" val="144*187*672*210"/>
</p:tagLst>
</file>

<file path=ppt/tags/tag3.xml><?xml version="1.0" encoding="utf-8"?>
<p:tagLst xmlns:p="http://schemas.openxmlformats.org/presentationml/2006/main">
  <p:tag name="KSO_WM_UNIT_TABLE_BEAUTIFY" val="smartTable{3f6b5b56-e6f7-425d-af77-b56d32c64791}"/>
  <p:tag name="TABLE_ENDDRAG_ORIGIN_RECT" val="756*172"/>
  <p:tag name="TABLE_ENDDRAG_RECT" val="102*174*756*192"/>
</p:tagLst>
</file>

<file path=ppt/tags/tag4.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1760</Words>
  <Application>WPS 演示</Application>
  <PresentationFormat>宽屏</PresentationFormat>
  <Paragraphs>184</Paragraphs>
  <Slides>11</Slides>
  <Notes>2</Notes>
  <HiddenSlides>0</HiddenSlides>
  <MMClips>0</MMClips>
  <ScaleCrop>false</ScaleCrop>
  <HeadingPairs>
    <vt:vector size="6" baseType="variant">
      <vt:variant>
        <vt:lpstr>已用的字体</vt:lpstr>
      </vt:variant>
      <vt:variant>
        <vt:i4>24</vt:i4>
      </vt:variant>
      <vt:variant>
        <vt:lpstr>主题</vt:lpstr>
      </vt:variant>
      <vt:variant>
        <vt:i4>11</vt:i4>
      </vt:variant>
      <vt:variant>
        <vt:lpstr>幻灯片标题</vt:lpstr>
      </vt:variant>
      <vt:variant>
        <vt:i4>11</vt:i4>
      </vt:variant>
    </vt:vector>
  </HeadingPairs>
  <TitlesOfParts>
    <vt:vector size="46" baseType="lpstr">
      <vt:lpstr>Arial</vt:lpstr>
      <vt:lpstr>方正书宋_GBK</vt:lpstr>
      <vt:lpstr>Wingdings</vt:lpstr>
      <vt:lpstr>Segoe UI Light</vt:lpstr>
      <vt:lpstr>Thonburi</vt:lpstr>
      <vt:lpstr>微软雅黑</vt:lpstr>
      <vt:lpstr>微软雅黑</vt:lpstr>
      <vt:lpstr>Calibri</vt:lpstr>
      <vt:lpstr>等线</vt:lpstr>
      <vt:lpstr>汉仪旗黑</vt:lpstr>
      <vt:lpstr>Segoe UI</vt:lpstr>
      <vt:lpstr>方正清刻本悦宋简体</vt:lpstr>
      <vt:lpstr>方正博雅刊宋简体</vt:lpstr>
      <vt:lpstr>微软雅黑</vt:lpstr>
      <vt:lpstr>SimSun</vt:lpstr>
      <vt:lpstr>SimSun</vt:lpstr>
      <vt:lpstr>Arial Unicode MS</vt:lpstr>
      <vt:lpstr>汉仪书宋二KW</vt:lpstr>
      <vt:lpstr>Century Gothic</vt:lpstr>
      <vt:lpstr>苹方-简</vt:lpstr>
      <vt:lpstr>Helvetica Neue</vt:lpstr>
      <vt:lpstr>汉仪中等线KW</vt:lpstr>
      <vt:lpstr>等线</vt:lpstr>
      <vt:lpstr>华文楷体</vt:lpstr>
      <vt:lpstr>Office 主题​​</vt:lpstr>
      <vt:lpstr>1_OfficePLUS</vt:lpstr>
      <vt:lpstr>4_Office 主题​​</vt:lpstr>
      <vt:lpstr>10_Office 主题​​</vt:lpstr>
      <vt:lpstr>12_Office 主题​​</vt:lpstr>
      <vt:lpstr>1_Office 主题​​</vt:lpstr>
      <vt:lpstr>2_Office 主题​​</vt:lpstr>
      <vt:lpstr>3_Office 主题​​</vt:lpstr>
      <vt:lpstr>5_Office 主题​​</vt:lpstr>
      <vt:lpstr>6_Office 主题​​</vt:lpstr>
      <vt:lpstr>8_Office 主题​​</vt:lpstr>
      <vt:lpstr>2022年度国奖答辩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zhiguo</cp:lastModifiedBy>
  <cp:revision>172</cp:revision>
  <dcterms:created xsi:type="dcterms:W3CDTF">2022-09-24T00:46:28Z</dcterms:created>
  <dcterms:modified xsi:type="dcterms:W3CDTF">2022-09-24T00:46:28Z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2052-3.9.3.6359</vt:lpwstr>
  </property>
</Properties>
</file>